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66" r:id="rId4"/>
    <p:sldId id="270" r:id="rId5"/>
    <p:sldId id="271" r:id="rId6"/>
    <p:sldId id="292" r:id="rId7"/>
    <p:sldId id="272" r:id="rId8"/>
    <p:sldId id="293" r:id="rId9"/>
    <p:sldId id="273" r:id="rId10"/>
    <p:sldId id="279" r:id="rId11"/>
    <p:sldId id="267" r:id="rId12"/>
    <p:sldId id="258" r:id="rId13"/>
    <p:sldId id="275" r:id="rId14"/>
    <p:sldId id="281" r:id="rId15"/>
    <p:sldId id="280" r:id="rId16"/>
    <p:sldId id="294" r:id="rId17"/>
    <p:sldId id="264" r:id="rId18"/>
    <p:sldId id="295" r:id="rId19"/>
    <p:sldId id="274" r:id="rId20"/>
    <p:sldId id="276" r:id="rId21"/>
    <p:sldId id="259" r:id="rId22"/>
    <p:sldId id="282" r:id="rId23"/>
    <p:sldId id="286" r:id="rId24"/>
    <p:sldId id="287" r:id="rId25"/>
    <p:sldId id="288" r:id="rId26"/>
    <p:sldId id="290" r:id="rId27"/>
    <p:sldId id="283" r:id="rId28"/>
    <p:sldId id="284" r:id="rId29"/>
    <p:sldId id="285" r:id="rId30"/>
    <p:sldId id="291" r:id="rId31"/>
    <p:sldId id="296" r:id="rId32"/>
    <p:sldId id="297" r:id="rId33"/>
    <p:sldId id="298" r:id="rId34"/>
    <p:sldId id="263" r:id="rId35"/>
    <p:sldId id="299" r:id="rId36"/>
    <p:sldId id="300" r:id="rId37"/>
    <p:sldId id="301" r:id="rId38"/>
    <p:sldId id="302" r:id="rId39"/>
    <p:sldId id="303" r:id="rId40"/>
    <p:sldId id="268" r:id="rId41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65" autoAdjust="0"/>
  </p:normalViewPr>
  <p:slideViewPr>
    <p:cSldViewPr snapToGrid="0">
      <p:cViewPr varScale="1">
        <p:scale>
          <a:sx n="111" d="100"/>
          <a:sy n="111" d="100"/>
        </p:scale>
        <p:origin x="5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1407F-D74A-4F58-AF1A-F6330A2EC7C4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A6FB0-2F18-4089-A2F7-7635C8BE2F3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55670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A6FB0-2F18-4089-A2F7-7635C8BE2F34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36669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A6FB0-2F18-4089-A2F7-7635C8BE2F34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32768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A6FB0-2F18-4089-A2F7-7635C8BE2F34}" type="slidenum">
              <a:rPr lang="bg-BG" smtClean="0"/>
              <a:t>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90432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A6FB0-2F18-4089-A2F7-7635C8BE2F34}" type="slidenum">
              <a:rPr lang="bg-BG" smtClean="0"/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9277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A6FB0-2F18-4089-A2F7-7635C8BE2F34}" type="slidenum">
              <a:rPr lang="bg-BG" smtClean="0"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84092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A6FB0-2F18-4089-A2F7-7635C8BE2F34}" type="slidenum">
              <a:rPr lang="bg-BG" smtClean="0"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96187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A6FB0-2F18-4089-A2F7-7635C8BE2F34}" type="slidenum">
              <a:rPr lang="bg-BG" smtClean="0"/>
              <a:t>10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76093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A6FB0-2F18-4089-A2F7-7635C8BE2F34}" type="slidenum">
              <a:rPr lang="bg-BG" smtClean="0"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75767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A6FB0-2F18-4089-A2F7-7635C8BE2F34}" type="slidenum">
              <a:rPr lang="bg-BG" smtClean="0"/>
              <a:t>36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0829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3AA-F283-4F47-896D-AD437FA2B42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B34E-B52C-4B48-A08F-15F4581E22D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191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3AA-F283-4F47-896D-AD437FA2B42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B34E-B52C-4B48-A08F-15F4581E22D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5090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3AA-F283-4F47-896D-AD437FA2B42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B34E-B52C-4B48-A08F-15F4581E22D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975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3AA-F283-4F47-896D-AD437FA2B42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B34E-B52C-4B48-A08F-15F4581E22D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5967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3AA-F283-4F47-896D-AD437FA2B42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B34E-B52C-4B48-A08F-15F4581E22D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0106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3AA-F283-4F47-896D-AD437FA2B42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B34E-B52C-4B48-A08F-15F4581E22D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6200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3AA-F283-4F47-896D-AD437FA2B42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B34E-B52C-4B48-A08F-15F4581E22D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7561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3AA-F283-4F47-896D-AD437FA2B42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B34E-B52C-4B48-A08F-15F4581E22D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510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3AA-F283-4F47-896D-AD437FA2B42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B34E-B52C-4B48-A08F-15F4581E22D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3971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3AA-F283-4F47-896D-AD437FA2B42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B34E-B52C-4B48-A08F-15F4581E22D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9770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3AA-F283-4F47-896D-AD437FA2B42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B34E-B52C-4B48-A08F-15F4581E22D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7639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853AA-F283-4F47-896D-AD437FA2B42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3B34E-B52C-4B48-A08F-15F4581E22D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5008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qopac.nbu.bg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bit.ly/31RuJVS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bit.ly/31RuJVS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s://kenli.nbu.bg:8093/login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library@nbu.bg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t="4623" r="11717" b="31375"/>
          <a:stretch/>
        </p:blipFill>
        <p:spPr>
          <a:xfrm>
            <a:off x="-12700" y="-12700"/>
            <a:ext cx="12219214" cy="6858000"/>
          </a:xfrm>
          <a:prstGeom prst="rect">
            <a:avLst/>
          </a:prstGeom>
          <a:solidFill>
            <a:srgbClr val="083F88"/>
          </a:solidFill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-12700" y="1610402"/>
            <a:ext cx="12219214" cy="1873027"/>
          </a:xfrm>
          <a:prstGeom prst="rect">
            <a:avLst/>
          </a:prstGeom>
          <a:solidFill>
            <a:srgbClr val="083F88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9075" y="1795007"/>
            <a:ext cx="9188450" cy="150381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Helen2 Bg" panose="020B0604050202020204" pitchFamily="34" charset="-52"/>
                <a:cs typeface="Times New Roman" panose="02020603050405020304" pitchFamily="18" charset="0"/>
              </a:rPr>
              <a:t>Пътеводител за потребители с аутизъм</a:t>
            </a:r>
            <a:endParaRPr lang="bg-BG" b="1" dirty="0">
              <a:solidFill>
                <a:schemeClr val="bg1"/>
              </a:solidFill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9" y="5291176"/>
            <a:ext cx="2432052" cy="78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87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85"/>
          <a:stretch/>
        </p:blipFill>
        <p:spPr>
          <a:xfrm>
            <a:off x="212725" y="200642"/>
            <a:ext cx="6232526" cy="64567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6965441" y="2951946"/>
            <a:ext cx="48423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Библиотеката предлага ресурси и услуги.</a:t>
            </a:r>
            <a:endParaRPr lang="bg-BG" sz="2800" b="1" dirty="0">
              <a:latin typeface="Helen2 Bg" panose="020B0604050202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9319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93070" y="2954851"/>
            <a:ext cx="43001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Ползва се чрез </a:t>
            </a:r>
            <a:r>
              <a:rPr lang="bg-BG" sz="2800" b="1" dirty="0">
                <a:latin typeface="Helen2 Bg" panose="020B0604050202020204" pitchFamily="34" charset="-52"/>
                <a:ea typeface="Times New Roman" panose="02020603050405020304" pitchFamily="18" charset="0"/>
              </a:rPr>
              <a:t>читателска карта. </a:t>
            </a:r>
            <a:endParaRPr lang="bg-BG" sz="2800" b="1" dirty="0">
              <a:latin typeface="Helen2 Bg" panose="020B0604050202020204" pitchFamily="34" charset="-5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16" y="179532"/>
            <a:ext cx="6303034" cy="65047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404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24994" y="2951946"/>
            <a:ext cx="42526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Регистрирайте се на </a:t>
            </a:r>
            <a:r>
              <a:rPr lang="en-US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library@nbu.bg.</a:t>
            </a:r>
            <a:endParaRPr lang="bg-BG" sz="2800" b="1" dirty="0" smtClean="0">
              <a:latin typeface="Helen2 Bg" panose="020B0604050202020204" pitchFamily="34" charset="-52"/>
              <a:ea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1" r="23441"/>
          <a:stretch/>
        </p:blipFill>
        <p:spPr>
          <a:xfrm>
            <a:off x="201529" y="208431"/>
            <a:ext cx="6227846" cy="64411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050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72287" y="2955303"/>
            <a:ext cx="51668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Изпратете име</a:t>
            </a:r>
            <a:endParaRPr lang="en-US" sz="2800" b="1" dirty="0" smtClean="0">
              <a:latin typeface="Helen2 Bg" panose="020B0604050202020204" pitchFamily="34" charset="-52"/>
              <a:ea typeface="Times New Roman" panose="02020603050405020304" pitchFamily="18" charset="0"/>
            </a:endParaRPr>
          </a:p>
          <a:p>
            <a:pPr algn="ctr"/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и</a:t>
            </a:r>
            <a:r>
              <a:rPr lang="en-US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 </a:t>
            </a: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факултетен номер.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35"/>
          <a:stretch/>
        </p:blipFill>
        <p:spPr>
          <a:xfrm>
            <a:off x="180975" y="181744"/>
            <a:ext cx="6248400" cy="65012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043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41825" y="2938367"/>
            <a:ext cx="4719562" cy="9782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bg-BG" sz="2800" b="1" dirty="0" smtClean="0">
                <a:latin typeface="Helen2 Bg" panose="020B0604050202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Чрез картата ползвате</a:t>
            </a: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bg-BG" sz="2800" b="1" dirty="0" smtClean="0">
                <a:latin typeface="Helen2 Bg" panose="020B0604050202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колекции.</a:t>
            </a:r>
            <a:endParaRPr lang="bg-BG" sz="2800" b="1" dirty="0">
              <a:effectLst/>
              <a:latin typeface="Helen2 Bg" panose="020B0604050202020204" pitchFamily="3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3" r="19988"/>
          <a:stretch/>
        </p:blipFill>
        <p:spPr>
          <a:xfrm>
            <a:off x="190502" y="198121"/>
            <a:ext cx="6210298" cy="64587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720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11386" y="2946432"/>
            <a:ext cx="43991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Чрез картата заемате литература.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14" t="1429" r="6024" b="-1429"/>
          <a:stretch/>
        </p:blipFill>
        <p:spPr>
          <a:xfrm>
            <a:off x="180974" y="163353"/>
            <a:ext cx="6181726" cy="65202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063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48698" y="2951946"/>
            <a:ext cx="382027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bg-BG" sz="2800" b="1" dirty="0">
                <a:latin typeface="Helen2 Bg" panose="020B0604050202020204" pitchFamily="34" charset="-52"/>
                <a:cs typeface="Times New Roman" panose="02020603050405020304" pitchFamily="18" charset="0"/>
              </a:rPr>
              <a:t>С</a:t>
            </a:r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 </a:t>
            </a:r>
            <a:r>
              <a:rPr lang="bg-BG" sz="2800" b="1" dirty="0">
                <a:latin typeface="Helen2 Bg" panose="020B0604050202020204" pitchFamily="34" charset="-52"/>
                <a:cs typeface="Times New Roman" panose="02020603050405020304" pitchFamily="18" charset="0"/>
              </a:rPr>
              <a:t>картата </a:t>
            </a:r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четете</a:t>
            </a:r>
            <a:endParaRPr lang="en-US" sz="2800" b="1" dirty="0" smtClean="0">
              <a:latin typeface="Helen2 Bg" panose="020B0604050202020204" pitchFamily="34" charset="-5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е-ресурси.</a:t>
            </a:r>
            <a:endParaRPr lang="bg-BG" sz="2800" b="1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7" r="4233"/>
          <a:stretch/>
        </p:blipFill>
        <p:spPr>
          <a:xfrm>
            <a:off x="203015" y="180975"/>
            <a:ext cx="6261470" cy="6496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941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93200" y="2955957"/>
            <a:ext cx="38332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Картата съдържа </a:t>
            </a:r>
            <a:r>
              <a:rPr lang="bg-BG" sz="2800" b="1" dirty="0">
                <a:latin typeface="Helen2 Bg" panose="020B0604050202020204" pitchFamily="34" charset="-52"/>
                <a:cs typeface="Times New Roman" panose="02020603050405020304" pitchFamily="18" charset="0"/>
              </a:rPr>
              <a:t>15.00 лв.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8" t="877" r="6100" b="-877"/>
          <a:stretch/>
        </p:blipFill>
        <p:spPr>
          <a:xfrm>
            <a:off x="190500" y="182288"/>
            <a:ext cx="6181726" cy="65014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123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44866" y="2942421"/>
            <a:ext cx="43991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С кредита се заплащат услуги.</a:t>
            </a:r>
            <a:endParaRPr lang="bg-BG" sz="2800" b="1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8" r="20166"/>
          <a:stretch/>
        </p:blipFill>
        <p:spPr>
          <a:xfrm>
            <a:off x="202708" y="191103"/>
            <a:ext cx="6217142" cy="64567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468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97747" y="2951946"/>
            <a:ext cx="43991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Картата отваря входа и изхода.</a:t>
            </a:r>
            <a:endParaRPr lang="bg-BG" sz="2800" b="1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4" r="13027"/>
          <a:stretch/>
        </p:blipFill>
        <p:spPr>
          <a:xfrm>
            <a:off x="228600" y="206922"/>
            <a:ext cx="6229350" cy="64441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740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8189" t="14849" r="144" b="-125"/>
          <a:stretch/>
        </p:blipFill>
        <p:spPr>
          <a:xfrm>
            <a:off x="190499" y="177361"/>
            <a:ext cx="6286502" cy="65032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7136393" y="2736502"/>
            <a:ext cx="45624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Каталог на библиотеката </a:t>
            </a:r>
            <a:r>
              <a:rPr lang="bg-BG" sz="2800" b="1" dirty="0" smtClean="0">
                <a:solidFill>
                  <a:srgbClr val="7F2109"/>
                </a:solidFill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bg-BG" sz="2800" b="1" dirty="0">
                <a:solidFill>
                  <a:srgbClr val="7F2109"/>
                </a:solidFill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://qopac.nbu.bg</a:t>
            </a:r>
            <a:r>
              <a:rPr lang="bg-BG" sz="2800" b="1" dirty="0" smtClean="0">
                <a:solidFill>
                  <a:srgbClr val="7F2109"/>
                </a:solidFill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bg-BG" sz="2800" b="1" dirty="0">
              <a:latin typeface="Helen2 Bg" panose="020B0604050202020204" pitchFamily="34" charset="-52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52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143294" y="2951946"/>
            <a:ext cx="45624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sz="2800" b="1" dirty="0">
                <a:latin typeface="Helen2 Bg" panose="020B0604050202020204" pitchFamily="34" charset="-52"/>
                <a:ea typeface="Times New Roman" panose="02020603050405020304" pitchFamily="18" charset="0"/>
              </a:rPr>
              <a:t>И</a:t>
            </a: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нформация </a:t>
            </a:r>
            <a:r>
              <a:rPr lang="bg-BG" sz="2800" b="1" dirty="0">
                <a:latin typeface="Helen2 Bg" panose="020B0604050202020204" pitchFamily="34" charset="-52"/>
                <a:ea typeface="Times New Roman" panose="02020603050405020304" pitchFamily="18" charset="0"/>
              </a:rPr>
              <a:t>за </a:t>
            </a: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книги се търси в каталога.</a:t>
            </a:r>
            <a:endParaRPr lang="en-US" sz="2800" b="1" dirty="0" smtClean="0">
              <a:latin typeface="Helen2 Bg" panose="020B0604050202020204" pitchFamily="34" charset="-52"/>
              <a:ea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809" t="14976" r="228" b="4417"/>
          <a:stretch/>
        </p:blipFill>
        <p:spPr>
          <a:xfrm>
            <a:off x="209550" y="226629"/>
            <a:ext cx="6191250" cy="64047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248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143295" y="2947184"/>
            <a:ext cx="45624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Препишете сигнатурата.</a:t>
            </a:r>
            <a:endParaRPr lang="en-US" sz="2800" b="1" dirty="0" smtClean="0">
              <a:latin typeface="Helen2 Bg" panose="020B0604050202020204" pitchFamily="34" charset="-52"/>
              <a:ea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7289" t="1191" r="178" b="8905"/>
          <a:stretch/>
        </p:blipFill>
        <p:spPr>
          <a:xfrm>
            <a:off x="209550" y="188386"/>
            <a:ext cx="6229350" cy="64717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7" r="28150"/>
          <a:stretch/>
        </p:blipFill>
        <p:spPr>
          <a:xfrm>
            <a:off x="217817" y="216027"/>
            <a:ext cx="6184242" cy="6403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6642341" y="2940897"/>
            <a:ext cx="53653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Сигнатурата указва мястото в библиотеката.</a:t>
            </a:r>
            <a:endParaRPr lang="en-US" sz="2800" b="1" dirty="0" smtClean="0">
              <a:latin typeface="Helen2 Bg" panose="020B0604050202020204" pitchFamily="34" charset="-52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84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9" r="15769"/>
          <a:stretch/>
        </p:blipFill>
        <p:spPr>
          <a:xfrm>
            <a:off x="238127" y="247761"/>
            <a:ext cx="6115048" cy="63624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6969944" y="2951946"/>
            <a:ext cx="45624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Удължете срока за четене </a:t>
            </a:r>
            <a:r>
              <a:rPr lang="en-US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library@nbu.bg.</a:t>
            </a:r>
          </a:p>
        </p:txBody>
      </p:sp>
    </p:spTree>
    <p:extLst>
      <p:ext uri="{BB962C8B-B14F-4D97-AF65-F5344CB8AC3E}">
        <p14:creationId xmlns:p14="http://schemas.microsoft.com/office/powerpoint/2010/main" val="51429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3058" y="2951946"/>
            <a:ext cx="43761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Доставят се книги от други библиотеки. </a:t>
            </a:r>
            <a:endParaRPr lang="bg-BG" sz="2800" b="1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7" r="16966"/>
          <a:stretch/>
        </p:blipFill>
        <p:spPr>
          <a:xfrm>
            <a:off x="211018" y="200025"/>
            <a:ext cx="6197840" cy="6457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604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8341" t="9897" r="7" b="23"/>
          <a:stretch/>
        </p:blipFill>
        <p:spPr>
          <a:xfrm>
            <a:off x="209548" y="207831"/>
            <a:ext cx="6248401" cy="64453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8063392" y="2953446"/>
            <a:ext cx="290656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Запази книга в</a:t>
            </a:r>
            <a:endParaRPr lang="en-US" sz="2800" b="1" dirty="0" smtClean="0">
              <a:latin typeface="Helen2 Bg" panose="020B0604050202020204" pitchFamily="34" charset="-52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каталога. </a:t>
            </a:r>
            <a:endParaRPr lang="en-US" sz="2800" b="1" dirty="0">
              <a:latin typeface="Helen2 Bg" panose="020B0604050202020204" pitchFamily="34" charset="-52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58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92506" y="2951946"/>
            <a:ext cx="4875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sz="2800" b="1" dirty="0">
                <a:latin typeface="Helen2 Bg" panose="020B0604050202020204" pitchFamily="34" charset="-52"/>
                <a:ea typeface="Times New Roman" panose="02020603050405020304" pitchFamily="18" charset="0"/>
              </a:rPr>
              <a:t>И</a:t>
            </a: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нформация </a:t>
            </a:r>
            <a:r>
              <a:rPr lang="bg-BG" sz="2800" b="1" dirty="0">
                <a:latin typeface="Helen2 Bg" panose="020B0604050202020204" pitchFamily="34" charset="-52"/>
                <a:ea typeface="Times New Roman" panose="02020603050405020304" pitchFamily="18" charset="0"/>
              </a:rPr>
              <a:t>за </a:t>
            </a: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списания се търси в каталога.</a:t>
            </a:r>
            <a:endParaRPr lang="en-US" sz="2800" b="1" dirty="0" smtClean="0">
              <a:latin typeface="Helen2 Bg" panose="020B0604050202020204" pitchFamily="34" charset="-52"/>
              <a:ea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299" t="11492" r="-212"/>
          <a:stretch/>
        </p:blipFill>
        <p:spPr>
          <a:xfrm>
            <a:off x="238126" y="238194"/>
            <a:ext cx="6124574" cy="63816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146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45858" y="2951946"/>
            <a:ext cx="5204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sz="2800" b="1" dirty="0">
                <a:latin typeface="Helen2 Bg" panose="020B0604050202020204" pitchFamily="34" charset="-52"/>
                <a:ea typeface="Times New Roman" panose="02020603050405020304" pitchFamily="18" charset="0"/>
              </a:rPr>
              <a:t>Информация за </a:t>
            </a:r>
            <a:r>
              <a:rPr lang="en-US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CD </a:t>
            </a: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и </a:t>
            </a:r>
            <a:r>
              <a:rPr lang="en-US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DVD </a:t>
            </a: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се </a:t>
            </a:r>
            <a:r>
              <a:rPr lang="bg-BG" sz="2800" b="1" dirty="0">
                <a:latin typeface="Helen2 Bg" panose="020B0604050202020204" pitchFamily="34" charset="-52"/>
                <a:ea typeface="Times New Roman" panose="02020603050405020304" pitchFamily="18" charset="0"/>
              </a:rPr>
              <a:t>търси в каталога.</a:t>
            </a:r>
            <a:endParaRPr lang="en-US" sz="2800" b="1" dirty="0">
              <a:latin typeface="Helen2 Bg" panose="020B0604050202020204" pitchFamily="34" charset="-52"/>
              <a:ea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7859" t="134" r="603" b="-134"/>
          <a:stretch/>
        </p:blipFill>
        <p:spPr>
          <a:xfrm>
            <a:off x="219075" y="208420"/>
            <a:ext cx="6181726" cy="64411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501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69190" y="2951946"/>
            <a:ext cx="43232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Осигурен е достъп до бази данни.</a:t>
            </a:r>
            <a:endParaRPr lang="bg-BG" sz="2800" b="1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8181" t="1023" r="14927" b="-92"/>
          <a:stretch/>
        </p:blipFill>
        <p:spPr>
          <a:xfrm>
            <a:off x="209551" y="199360"/>
            <a:ext cx="6172200" cy="645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747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780363" y="2956708"/>
            <a:ext cx="49875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Списък на базите данни: </a:t>
            </a:r>
            <a:r>
              <a:rPr lang="de-DE" sz="2800" b="1" dirty="0">
                <a:latin typeface="Helen2 Bg" panose="020B0604050202020204" pitchFamily="34" charset="-52"/>
                <a:cs typeface="Times New Roman" panose="02020603050405020304" pitchFamily="18" charset="0"/>
                <a:hlinkClick r:id="rId2"/>
              </a:rPr>
              <a:t>https://</a:t>
            </a:r>
            <a:r>
              <a:rPr lang="de-DE" sz="2800" b="1" dirty="0" smtClean="0">
                <a:latin typeface="Helen2 Bg" panose="020B0604050202020204" pitchFamily="34" charset="-52"/>
                <a:cs typeface="Times New Roman" panose="02020603050405020304" pitchFamily="18" charset="0"/>
                <a:hlinkClick r:id="rId2"/>
              </a:rPr>
              <a:t>bit.ly/31RuJVS</a:t>
            </a:r>
            <a:endParaRPr lang="bg-BG" sz="2800" b="1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416" r="22627"/>
          <a:stretch/>
        </p:blipFill>
        <p:spPr>
          <a:xfrm>
            <a:off x="218243" y="219076"/>
            <a:ext cx="6170412" cy="64293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514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547447" y="2951946"/>
            <a:ext cx="55277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Ползват се в</a:t>
            </a:r>
            <a:r>
              <a:rPr lang="en-US" sz="2800" b="1" dirty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университета: </a:t>
            </a:r>
            <a:r>
              <a:rPr lang="de-DE" sz="2800" b="1" dirty="0">
                <a:latin typeface="Helen2 Bg" panose="020B0604050202020204" pitchFamily="34" charset="-52"/>
                <a:cs typeface="Times New Roman" panose="02020603050405020304" pitchFamily="18" charset="0"/>
                <a:hlinkClick r:id="rId2"/>
              </a:rPr>
              <a:t>https://</a:t>
            </a:r>
            <a:r>
              <a:rPr lang="de-DE" sz="2800" b="1" dirty="0" smtClean="0">
                <a:latin typeface="Helen2 Bg" panose="020B0604050202020204" pitchFamily="34" charset="-52"/>
                <a:cs typeface="Times New Roman" panose="02020603050405020304" pitchFamily="18" charset="0"/>
                <a:hlinkClick r:id="rId2"/>
              </a:rPr>
              <a:t>bit.ly/31RuJVS</a:t>
            </a:r>
            <a:endParaRPr lang="bg-BG" sz="2800" b="1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8" r="17746"/>
          <a:stretch/>
        </p:blipFill>
        <p:spPr>
          <a:xfrm>
            <a:off x="209551" y="208420"/>
            <a:ext cx="6181724" cy="64411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967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640005" y="2951946"/>
            <a:ext cx="54055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Ползват се дистанционно: </a:t>
            </a:r>
            <a:r>
              <a:rPr lang="de-DE" sz="2800" b="1" dirty="0">
                <a:latin typeface="Helen2 Bg" panose="020B0604050202020204" pitchFamily="34" charset="-52"/>
                <a:cs typeface="Times New Roman" panose="02020603050405020304" pitchFamily="18" charset="0"/>
                <a:hlinkClick r:id="rId2"/>
              </a:rPr>
              <a:t>https://</a:t>
            </a:r>
            <a:r>
              <a:rPr lang="de-DE" sz="2800" b="1" dirty="0" smtClean="0">
                <a:latin typeface="Helen2 Bg" panose="020B0604050202020204" pitchFamily="34" charset="-52"/>
                <a:cs typeface="Times New Roman" panose="02020603050405020304" pitchFamily="18" charset="0"/>
                <a:hlinkClick r:id="rId2"/>
              </a:rPr>
              <a:t>kenli.nbu.bg:8093/login</a:t>
            </a:r>
            <a:endParaRPr lang="bg-BG" sz="2800" b="1" dirty="0" smtClean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7" r="10515"/>
          <a:stretch/>
        </p:blipFill>
        <p:spPr>
          <a:xfrm>
            <a:off x="227937" y="224777"/>
            <a:ext cx="6239538" cy="64084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965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91101" y="2950561"/>
            <a:ext cx="50150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Попълнете номерът на картата.</a:t>
            </a:r>
            <a:endParaRPr lang="bg-BG" sz="2800" b="1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976" y="244881"/>
            <a:ext cx="6365469" cy="63654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Right Arrow 1"/>
          <p:cNvSpPr/>
          <p:nvPr/>
        </p:nvSpPr>
        <p:spPr>
          <a:xfrm rot="10800000">
            <a:off x="6278764" y="3812877"/>
            <a:ext cx="310551" cy="276045"/>
          </a:xfrm>
          <a:prstGeom prst="rightArrow">
            <a:avLst/>
          </a:prstGeom>
          <a:solidFill>
            <a:srgbClr val="083F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3567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976" y="244881"/>
            <a:ext cx="6365469" cy="63654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Rectangle 2"/>
          <p:cNvSpPr/>
          <p:nvPr/>
        </p:nvSpPr>
        <p:spPr>
          <a:xfrm>
            <a:off x="6960113" y="2950561"/>
            <a:ext cx="50150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Паролата е вашият имейл.</a:t>
            </a:r>
            <a:endParaRPr lang="bg-BG" sz="2800" b="1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 rot="10800000">
            <a:off x="5122827" y="4330462"/>
            <a:ext cx="310551" cy="276045"/>
          </a:xfrm>
          <a:prstGeom prst="rightArrow">
            <a:avLst/>
          </a:prstGeom>
          <a:solidFill>
            <a:srgbClr val="083F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7926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4" t="1600" r="17434" b="76"/>
          <a:stretch/>
        </p:blipFill>
        <p:spPr>
          <a:xfrm>
            <a:off x="247650" y="238958"/>
            <a:ext cx="6115050" cy="64041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7143310" y="2963997"/>
            <a:ext cx="43232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Е-книги търсите в </a:t>
            </a:r>
            <a:r>
              <a:rPr lang="de-DE" sz="2800" b="1" dirty="0" smtClean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EBSCO</a:t>
            </a: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de-DE" sz="2800" b="1" dirty="0" smtClean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PROQUEST</a:t>
            </a: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800" b="1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42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98586" y="2968066"/>
            <a:ext cx="43232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Е-списания </a:t>
            </a:r>
            <a:r>
              <a:rPr lang="bg-BG" sz="2800" b="1" dirty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търсите в </a:t>
            </a:r>
            <a:r>
              <a:rPr lang="de-DE" sz="2800" b="1" dirty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EBSCO</a:t>
            </a:r>
            <a:r>
              <a:rPr lang="bg-BG" sz="2800" b="1" dirty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800" b="1" dirty="0" smtClean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JSTOR</a:t>
            </a: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800" b="1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028" t="148" r="13453" b="-148"/>
          <a:stretch/>
        </p:blipFill>
        <p:spPr>
          <a:xfrm>
            <a:off x="247650" y="235687"/>
            <a:ext cx="6353175" cy="64188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301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688882" y="2747080"/>
            <a:ext cx="52843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Биографии търсите в </a:t>
            </a:r>
            <a:r>
              <a:rPr lang="en-US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ENCYCLOPAEDIA BRITANNICA</a:t>
            </a:r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.</a:t>
            </a:r>
            <a:endParaRPr lang="bg-BG" sz="2800" b="1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-1" r="37837"/>
          <a:stretch/>
        </p:blipFill>
        <p:spPr>
          <a:xfrm>
            <a:off x="235029" y="219526"/>
            <a:ext cx="6213396" cy="64401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629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78374" y="2729045"/>
            <a:ext cx="45783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Изображения търсите в </a:t>
            </a:r>
            <a:r>
              <a:rPr lang="de-DE" sz="2800" b="1" cap="all" dirty="0">
                <a:latin typeface="Helen2 Bg" panose="020B0604050202020204" pitchFamily="34" charset="-52"/>
                <a:cs typeface="Times New Roman" panose="02020603050405020304" pitchFamily="18" charset="0"/>
              </a:rPr>
              <a:t>BRITANNICA IMAGE </a:t>
            </a:r>
            <a:r>
              <a:rPr lang="de-DE" sz="2800" b="1" cap="all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QUEST</a:t>
            </a:r>
            <a:r>
              <a:rPr lang="en-US" sz="2800" b="1" cap="all" dirty="0">
                <a:latin typeface="Helen2 Bg" panose="020B0604050202020204" pitchFamily="34" charset="-52"/>
                <a:cs typeface="Times New Roman" panose="02020603050405020304" pitchFamily="18" charset="0"/>
              </a:rPr>
              <a:t>.</a:t>
            </a:r>
            <a:endParaRPr lang="de-DE" sz="2800" b="1" cap="all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5179"/>
          <a:stretch/>
        </p:blipFill>
        <p:spPr>
          <a:xfrm>
            <a:off x="243526" y="207113"/>
            <a:ext cx="6214423" cy="64288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832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99540" y="2973378"/>
            <a:ext cx="47669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Библиотеката изготвя библиографии.</a:t>
            </a:r>
            <a:endParaRPr lang="bg-BG" sz="2800" b="1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8" y="238126"/>
            <a:ext cx="6424612" cy="64246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938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46404" y="2959130"/>
            <a:ext cx="5077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Библиотеката редактира библиографии.</a:t>
            </a:r>
            <a:endParaRPr lang="bg-BG" sz="2800" b="1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52" y="204868"/>
            <a:ext cx="6462632" cy="64626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573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80362" y="2949670"/>
            <a:ext cx="5033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Библиотеката изпраща съдържания на списания. </a:t>
            </a:r>
            <a:endParaRPr lang="bg-BG" sz="2800" b="1" dirty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3" r="13542"/>
          <a:stretch/>
        </p:blipFill>
        <p:spPr>
          <a:xfrm>
            <a:off x="228600" y="200025"/>
            <a:ext cx="6076950" cy="64533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506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68219" y="2953292"/>
            <a:ext cx="52598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В библиотеката копирате и разпечатвате. </a:t>
            </a:r>
            <a:endParaRPr lang="bg-BG" sz="2800" b="1" dirty="0">
              <a:latin typeface="Helen2 Bg" panose="020B0604050202020204" pitchFamily="34" charset="-5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2" r="5126"/>
          <a:stretch/>
        </p:blipFill>
        <p:spPr>
          <a:xfrm>
            <a:off x="238124" y="228599"/>
            <a:ext cx="6038851" cy="64034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3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90583" y="2955656"/>
            <a:ext cx="5434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В </a:t>
            </a:r>
            <a:r>
              <a:rPr lang="bg-BG" sz="2800" b="1" dirty="0">
                <a:latin typeface="Helen2 Bg" panose="020B0604050202020204" pitchFamily="34" charset="-52"/>
                <a:cs typeface="Times New Roman" panose="02020603050405020304" pitchFamily="18" charset="0"/>
              </a:rPr>
              <a:t>библиотеката </a:t>
            </a:r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ламинирате </a:t>
            </a:r>
            <a:r>
              <a:rPr lang="bg-BG" sz="2800" b="1" dirty="0">
                <a:latin typeface="Helen2 Bg" panose="020B0604050202020204" pitchFamily="34" charset="-52"/>
                <a:cs typeface="Times New Roman" panose="02020603050405020304" pitchFamily="18" charset="0"/>
              </a:rPr>
              <a:t>и </a:t>
            </a:r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подвързвате.</a:t>
            </a:r>
            <a:endParaRPr lang="bg-BG" sz="2800" b="1" dirty="0">
              <a:latin typeface="Helen2 Bg" panose="020B0604050202020204" pitchFamily="34" charset="-5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0" t="317" r="24463" b="656"/>
          <a:stretch/>
        </p:blipFill>
        <p:spPr>
          <a:xfrm>
            <a:off x="228599" y="209550"/>
            <a:ext cx="6115051" cy="6446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48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65950" y="2963817"/>
            <a:ext cx="3328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>
                <a:latin typeface="Helen2 Bg" panose="020B0604050202020204" pitchFamily="34" charset="-52"/>
                <a:cs typeface="Times New Roman" panose="02020603050405020304" pitchFamily="18" charset="0"/>
              </a:rPr>
              <a:t>В библиотеката </a:t>
            </a:r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сканирате. </a:t>
            </a:r>
            <a:endParaRPr lang="bg-BG" sz="2800" b="1" dirty="0">
              <a:latin typeface="Helen2 Bg" panose="020B0604050202020204" pitchFamily="34" charset="-5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1" r="27130"/>
          <a:stretch/>
        </p:blipFill>
        <p:spPr>
          <a:xfrm>
            <a:off x="228600" y="238125"/>
            <a:ext cx="6067425" cy="64054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987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6740" y="2948574"/>
            <a:ext cx="3677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В библиотеката ползвате плотер.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8" r="22454"/>
          <a:stretch/>
        </p:blipFill>
        <p:spPr>
          <a:xfrm>
            <a:off x="228601" y="200025"/>
            <a:ext cx="6134099" cy="64512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168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2946" y="2968659"/>
            <a:ext cx="3328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Разпечатвате </a:t>
            </a:r>
            <a:r>
              <a:rPr lang="en-US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3D </a:t>
            </a:r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модели</a:t>
            </a:r>
            <a:r>
              <a:rPr lang="en-US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.</a:t>
            </a:r>
            <a:endParaRPr lang="bg-BG" sz="2800" b="1" dirty="0" smtClean="0">
              <a:latin typeface="Helen2 Bg" panose="020B0604050202020204" pitchFamily="34" charset="-52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6" r="19956"/>
          <a:stretch/>
        </p:blipFill>
        <p:spPr>
          <a:xfrm>
            <a:off x="228600" y="228600"/>
            <a:ext cx="6162675" cy="64342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72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4" r="32322"/>
          <a:stretch/>
        </p:blipFill>
        <p:spPr>
          <a:xfrm>
            <a:off x="1033582" y="942975"/>
            <a:ext cx="4495562" cy="49720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90187" y="2951945"/>
            <a:ext cx="3328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cs typeface="Times New Roman" panose="02020603050405020304" pitchFamily="18" charset="0"/>
              </a:rPr>
              <a:t>Имате достъп до софтуер.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" r="22530"/>
          <a:stretch/>
        </p:blipFill>
        <p:spPr>
          <a:xfrm>
            <a:off x="257174" y="253080"/>
            <a:ext cx="6096001" cy="63518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913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6433"/>
          <a:stretch/>
        </p:blipFill>
        <p:spPr>
          <a:xfrm>
            <a:off x="247650" y="238124"/>
            <a:ext cx="6105525" cy="6361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7016681" y="2941951"/>
            <a:ext cx="45118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</a:rPr>
              <a:t>За информация </a:t>
            </a:r>
            <a:r>
              <a:rPr lang="bg-BG" sz="2800" b="1" dirty="0" smtClean="0">
                <a:latin typeface="Helen2 Bg" panose="020B0604050202020204" pitchFamily="34" charset="-52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library@nbu.bg</a:t>
            </a:r>
            <a:endParaRPr lang="bg-BG" sz="2800" b="1" dirty="0">
              <a:latin typeface="Helen2 Bg" panose="020B0604050202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7747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2098</TotalTime>
  <Words>243</Words>
  <Application>Microsoft Office PowerPoint</Application>
  <PresentationFormat>Widescreen</PresentationFormat>
  <Paragraphs>53</Paragraphs>
  <Slides>40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Calibri</vt:lpstr>
      <vt:lpstr>Calibri Light</vt:lpstr>
      <vt:lpstr>Helen2 Bg</vt:lpstr>
      <vt:lpstr>Times New Roman</vt:lpstr>
      <vt:lpstr>Office Theme</vt:lpstr>
      <vt:lpstr>Пътеводител за потребители с аутизъм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Пътеводител за потребители с аутизъм</dc:title>
  <dc:creator>Gergana Martinova</dc:creator>
  <cp:lastModifiedBy>Georgi Mladenov</cp:lastModifiedBy>
  <cp:revision>151</cp:revision>
  <dcterms:created xsi:type="dcterms:W3CDTF">2020-08-05T10:49:11Z</dcterms:created>
  <dcterms:modified xsi:type="dcterms:W3CDTF">2021-01-14T08:45:03Z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