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42.JPG" ContentType="image/jpeg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3"/>
  </p:sldMasterIdLst>
  <p:notesMasterIdLst>
    <p:notesMasterId r:id="rId2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497" r:id="rId13"/>
    <p:sldId id="264" r:id="rId14"/>
    <p:sldId id="269" r:id="rId15"/>
    <p:sldId id="267" r:id="rId16"/>
    <p:sldId id="268" r:id="rId17"/>
    <p:sldId id="265" r:id="rId18"/>
    <p:sldId id="476" r:id="rId19"/>
    <p:sldId id="270" r:id="rId20"/>
    <p:sldId id="271" r:id="rId21"/>
    <p:sldId id="272" r:id="rId22"/>
    <p:sldId id="273" r:id="rId23"/>
  </p:sldIdLst>
  <p:sldSz cx="12192000" cy="6858000"/>
  <p:notesSz cx="12192000" cy="6858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9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478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t>Presenter</a:t>
            </a:r>
          </a:p>
          <a:p>
            <a:r>
              <a:t>2022-02-11 15:38:53</a:t>
            </a:r>
          </a:p>
          <a:p>
            <a:r>
              <a:t>--------------------------------------------</a:t>
            </a:r>
          </a:p>
          <a:p>
            <a:r>
              <a:t>Harrison H. Schmitt – Norway 1956-7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2045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6375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17931" y="120395"/>
            <a:ext cx="11559540" cy="676910"/>
          </a:xfrm>
          <a:custGeom>
            <a:avLst/>
            <a:gdLst/>
            <a:ahLst/>
            <a:cxnLst/>
            <a:rect l="l" t="t" r="r" b="b"/>
            <a:pathLst>
              <a:path w="11559540" h="676910">
                <a:moveTo>
                  <a:pt x="0" y="0"/>
                </a:moveTo>
                <a:lnTo>
                  <a:pt x="11559540" y="0"/>
                </a:lnTo>
                <a:lnTo>
                  <a:pt x="11559540" y="676655"/>
                </a:lnTo>
                <a:lnTo>
                  <a:pt x="0" y="676655"/>
                </a:lnTo>
                <a:lnTo>
                  <a:pt x="0" y="0"/>
                </a:lnTo>
                <a:close/>
              </a:path>
            </a:pathLst>
          </a:custGeom>
          <a:solidFill>
            <a:srgbClr val="00AD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4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8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3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7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22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46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71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95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586C-3327-46FD-8D13-FF83C72A803E}" type="datetimeFigureOut">
              <a:rPr lang="bg-BG" smtClean="0"/>
              <a:t>21.2.2024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71CD9-A869-4E5C-893C-A3A3AB7A47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9134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17931" y="120395"/>
            <a:ext cx="11559540" cy="676910"/>
          </a:xfrm>
          <a:custGeom>
            <a:avLst/>
            <a:gdLst/>
            <a:ahLst/>
            <a:cxnLst/>
            <a:rect l="l" t="t" r="r" b="b"/>
            <a:pathLst>
              <a:path w="11559540" h="676910">
                <a:moveTo>
                  <a:pt x="0" y="0"/>
                </a:moveTo>
                <a:lnTo>
                  <a:pt x="11559540" y="0"/>
                </a:lnTo>
                <a:lnTo>
                  <a:pt x="11559540" y="676655"/>
                </a:lnTo>
                <a:lnTo>
                  <a:pt x="0" y="676655"/>
                </a:lnTo>
                <a:lnTo>
                  <a:pt x="0" y="0"/>
                </a:lnTo>
                <a:close/>
              </a:path>
            </a:pathLst>
          </a:custGeom>
          <a:solidFill>
            <a:srgbClr val="00AD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70998" y="218024"/>
            <a:ext cx="611632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6837" y="1206715"/>
            <a:ext cx="11069320" cy="2769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16375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mailto:mkostova@fulbright.bg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2.png"/><Relationship Id="rId9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snews.com/" TargetMode="External"/><Relationship Id="rId5" Type="http://schemas.openxmlformats.org/officeDocument/2006/relationships/hyperlink" Target="https://www.govtech.com/education/higher-ed/reuters-ranks-top-100-innovative-universities.html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1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1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1.pn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1.pn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hyperlink" Target="https://www.fulbright.bg/magistratura-doktorantura-sasht/" TargetMode="Externa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1.png"/><Relationship Id="rId7" Type="http://schemas.openxmlformats.org/officeDocument/2006/relationships/hyperlink" Target="mailto:MKostova@fulbright.b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facebook.com/fulbright.bulgaria" TargetMode="External"/><Relationship Id="rId5" Type="http://schemas.openxmlformats.org/officeDocument/2006/relationships/hyperlink" Target="http://www.fulbright.bg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26864" y="600456"/>
            <a:ext cx="6012179" cy="45095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7931" y="120395"/>
            <a:ext cx="11559540" cy="676910"/>
          </a:xfrm>
          <a:custGeom>
            <a:avLst/>
            <a:gdLst/>
            <a:ahLst/>
            <a:cxnLst/>
            <a:rect l="l" t="t" r="r" b="b"/>
            <a:pathLst>
              <a:path w="11559540" h="676910">
                <a:moveTo>
                  <a:pt x="0" y="0"/>
                </a:moveTo>
                <a:lnTo>
                  <a:pt x="11559540" y="0"/>
                </a:lnTo>
                <a:lnTo>
                  <a:pt x="11559540" y="676655"/>
                </a:lnTo>
                <a:lnTo>
                  <a:pt x="0" y="676655"/>
                </a:lnTo>
                <a:lnTo>
                  <a:pt x="0" y="0"/>
                </a:lnTo>
                <a:close/>
              </a:path>
            </a:pathLst>
          </a:custGeom>
          <a:solidFill>
            <a:srgbClr val="00AD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46148" y="125809"/>
            <a:ext cx="390334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304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СТИПЕНДИИ ФУЛБРАЙТ  </a:t>
            </a:r>
            <a:r>
              <a:rPr spc="5" dirty="0"/>
              <a:t>ЗА </a:t>
            </a:r>
            <a:r>
              <a:rPr spc="-5" dirty="0"/>
              <a:t>БЪЛГАРСКИ</a:t>
            </a:r>
            <a:r>
              <a:rPr spc="-85" dirty="0"/>
              <a:t> </a:t>
            </a:r>
            <a:r>
              <a:rPr spc="-5" dirty="0"/>
              <a:t>ГРАЖДАНИ</a:t>
            </a:r>
          </a:p>
        </p:txBody>
      </p:sp>
      <p:sp>
        <p:nvSpPr>
          <p:cNvPr id="5" name="object 5"/>
          <p:cNvSpPr/>
          <p:nvPr/>
        </p:nvSpPr>
        <p:spPr>
          <a:xfrm>
            <a:off x="217931" y="4268723"/>
            <a:ext cx="5556885" cy="492759"/>
          </a:xfrm>
          <a:custGeom>
            <a:avLst/>
            <a:gdLst/>
            <a:ahLst/>
            <a:cxnLst/>
            <a:rect l="l" t="t" r="r" b="b"/>
            <a:pathLst>
              <a:path w="5556885" h="492760">
                <a:moveTo>
                  <a:pt x="0" y="0"/>
                </a:moveTo>
                <a:lnTo>
                  <a:pt x="5556504" y="0"/>
                </a:lnTo>
                <a:lnTo>
                  <a:pt x="5556504" y="492251"/>
                </a:lnTo>
                <a:lnTo>
                  <a:pt x="0" y="492251"/>
                </a:lnTo>
                <a:lnTo>
                  <a:pt x="0" y="0"/>
                </a:lnTo>
                <a:close/>
              </a:path>
            </a:pathLst>
          </a:custGeom>
          <a:solidFill>
            <a:srgbClr val="00AD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29450" y="4269423"/>
            <a:ext cx="463740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Montserrat"/>
                <a:cs typeface="Montserrat"/>
              </a:rPr>
              <a:t>Изживей на-доброто</a:t>
            </a:r>
            <a:r>
              <a:rPr sz="2800" b="1" spc="-9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2800" b="1" spc="-15" dirty="0">
                <a:solidFill>
                  <a:srgbClr val="FFFFFF"/>
                </a:solidFill>
                <a:latin typeface="Montserrat"/>
                <a:cs typeface="Montserrat"/>
              </a:rPr>
              <a:t>от</a:t>
            </a:r>
            <a:endParaRPr sz="2800">
              <a:latin typeface="Montserrat"/>
              <a:cs typeface="Montserrat"/>
            </a:endParaRPr>
          </a:p>
          <a:p>
            <a:pPr marR="5080" algn="r">
              <a:lnSpc>
                <a:spcPct val="100000"/>
              </a:lnSpc>
            </a:pPr>
            <a:r>
              <a:rPr sz="2800" b="1" spc="-10" dirty="0">
                <a:solidFill>
                  <a:srgbClr val="FFFFFF"/>
                </a:solidFill>
                <a:latin typeface="Montserrat"/>
                <a:cs typeface="Montserrat"/>
              </a:rPr>
              <a:t>САЩ!</a:t>
            </a:r>
            <a:endParaRPr sz="2800">
              <a:latin typeface="Montserrat"/>
              <a:cs typeface="Montserra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19655" y="909827"/>
            <a:ext cx="2677667" cy="10195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84434" y="2042764"/>
            <a:ext cx="1359535" cy="5410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5"/>
              </a:spcBef>
            </a:pPr>
            <a:r>
              <a:rPr sz="750" b="1" dirty="0">
                <a:solidFill>
                  <a:srgbClr val="224B94"/>
                </a:solidFill>
                <a:latin typeface="Montserrat"/>
                <a:cs typeface="Montserrat"/>
              </a:rPr>
              <a:t>BULGARIAN </a:t>
            </a:r>
            <a:r>
              <a:rPr sz="750" b="1" spc="-5" dirty="0">
                <a:solidFill>
                  <a:srgbClr val="224B94"/>
                </a:solidFill>
                <a:latin typeface="Montserrat"/>
                <a:cs typeface="Montserrat"/>
              </a:rPr>
              <a:t>AMERICAN  </a:t>
            </a:r>
            <a:r>
              <a:rPr sz="750" b="1" dirty="0">
                <a:solidFill>
                  <a:srgbClr val="224B94"/>
                </a:solidFill>
                <a:latin typeface="Montserrat"/>
                <a:cs typeface="Montserrat"/>
              </a:rPr>
              <a:t>COMMISSION </a:t>
            </a:r>
            <a:r>
              <a:rPr sz="750" b="1" spc="-5" dirty="0">
                <a:solidFill>
                  <a:srgbClr val="224B94"/>
                </a:solidFill>
                <a:latin typeface="Montserrat"/>
                <a:cs typeface="Montserrat"/>
              </a:rPr>
              <a:t>FOR  </a:t>
            </a:r>
            <a:r>
              <a:rPr sz="750" b="1" dirty="0">
                <a:solidFill>
                  <a:srgbClr val="224B94"/>
                </a:solidFill>
                <a:latin typeface="Montserrat"/>
                <a:cs typeface="Montserrat"/>
              </a:rPr>
              <a:t>EDUCATIONAL</a:t>
            </a:r>
            <a:r>
              <a:rPr sz="750" b="1" spc="-105" dirty="0">
                <a:solidFill>
                  <a:srgbClr val="224B94"/>
                </a:solidFill>
                <a:latin typeface="Montserrat"/>
                <a:cs typeface="Montserrat"/>
              </a:rPr>
              <a:t> </a:t>
            </a:r>
            <a:r>
              <a:rPr sz="750" b="1" dirty="0">
                <a:solidFill>
                  <a:srgbClr val="224B94"/>
                </a:solidFill>
                <a:latin typeface="Montserrat"/>
                <a:cs typeface="Montserrat"/>
              </a:rPr>
              <a:t>EXCHANGE</a:t>
            </a:r>
            <a:endParaRPr sz="750">
              <a:latin typeface="Montserrat"/>
              <a:cs typeface="Montserra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599177" y="1940814"/>
            <a:ext cx="1199515" cy="0"/>
          </a:xfrm>
          <a:custGeom>
            <a:avLst/>
            <a:gdLst/>
            <a:ahLst/>
            <a:cxnLst/>
            <a:rect l="l" t="t" r="r" b="b"/>
            <a:pathLst>
              <a:path w="1199514">
                <a:moveTo>
                  <a:pt x="1199045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224B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43000" y="5129914"/>
            <a:ext cx="2903147" cy="1081193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342900">
              <a:lnSpc>
                <a:spcPct val="118800"/>
              </a:lnSpc>
              <a:spcBef>
                <a:spcPts val="20"/>
              </a:spcBef>
            </a:pPr>
            <a:r>
              <a:rPr lang="bg-BG" sz="1000" b="1" spc="-5" dirty="0">
                <a:solidFill>
                  <a:srgbClr val="224B94"/>
                </a:solidFill>
                <a:latin typeface="Montserrat"/>
                <a:cs typeface="Montserrat"/>
              </a:rPr>
              <a:t>Мария Костова </a:t>
            </a:r>
            <a:r>
              <a:rPr sz="1000" b="1" spc="-10" dirty="0">
                <a:solidFill>
                  <a:srgbClr val="224B94"/>
                </a:solidFill>
                <a:latin typeface="Montserrat"/>
                <a:cs typeface="Montserrat"/>
              </a:rPr>
              <a:t> </a:t>
            </a:r>
            <a:endParaRPr lang="bg-BG" sz="1000" b="1" spc="-10" dirty="0">
              <a:solidFill>
                <a:srgbClr val="224B94"/>
              </a:solidFill>
              <a:latin typeface="Montserrat"/>
              <a:cs typeface="Montserrat"/>
            </a:endParaRPr>
          </a:p>
          <a:p>
            <a:pPr marL="12700" marR="342900">
              <a:lnSpc>
                <a:spcPct val="118800"/>
              </a:lnSpc>
              <a:spcBef>
                <a:spcPts val="20"/>
              </a:spcBef>
            </a:pPr>
            <a:r>
              <a:rPr lang="bg-BG" sz="800" spc="15" dirty="0">
                <a:solidFill>
                  <a:srgbClr val="224B94"/>
                </a:solidFill>
                <a:latin typeface="Montserrat"/>
                <a:cs typeface="Montserrat"/>
              </a:rPr>
              <a:t>Програмен координатор за български стипендианти</a:t>
            </a:r>
            <a:endParaRPr sz="800" dirty="0">
              <a:latin typeface="Montserrat"/>
              <a:cs typeface="Montserrat"/>
            </a:endParaRPr>
          </a:p>
          <a:p>
            <a:pPr marL="12700" marR="5080">
              <a:lnSpc>
                <a:spcPct val="125000"/>
              </a:lnSpc>
            </a:pPr>
            <a:r>
              <a:rPr lang="bg-BG" sz="800" spc="10" dirty="0">
                <a:solidFill>
                  <a:srgbClr val="224B94"/>
                </a:solidFill>
                <a:latin typeface="Montserrat"/>
                <a:cs typeface="Montserrat"/>
              </a:rPr>
              <a:t>Българо-американска комисия за образователен обмен „Фулбрайт“.</a:t>
            </a:r>
            <a:endParaRPr lang="bg-BG" sz="800" dirty="0">
              <a:latin typeface="Montserrat"/>
              <a:cs typeface="Montserrat"/>
            </a:endParaRPr>
          </a:p>
          <a:p>
            <a:pPr marL="12700" marR="5080">
              <a:lnSpc>
                <a:spcPct val="125000"/>
              </a:lnSpc>
            </a:pPr>
            <a:endParaRPr lang="bg-BG" sz="800" b="1" spc="15" dirty="0">
              <a:solidFill>
                <a:srgbClr val="00ADEA"/>
              </a:solidFill>
              <a:latin typeface="Montserrat"/>
              <a:cs typeface="Montserrat"/>
              <a:hlinkClick r:id="rId5"/>
            </a:endParaRPr>
          </a:p>
          <a:p>
            <a:pPr marL="12700" marR="5080">
              <a:lnSpc>
                <a:spcPct val="125000"/>
              </a:lnSpc>
            </a:pPr>
            <a:r>
              <a:rPr sz="800" b="1" spc="15" dirty="0">
                <a:solidFill>
                  <a:srgbClr val="00ADEA"/>
                </a:solidFill>
                <a:latin typeface="Montserrat"/>
                <a:cs typeface="Montserrat"/>
                <a:hlinkClick r:id="rId5"/>
              </a:rPr>
              <a:t>mkostova@fulbright.bg</a:t>
            </a:r>
            <a:endParaRPr sz="800" dirty="0">
              <a:latin typeface="Montserrat"/>
              <a:cs typeface="Montserra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113788" y="5849111"/>
            <a:ext cx="144779" cy="1188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95460" y="5468111"/>
            <a:ext cx="941831" cy="4922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44779" y="125809"/>
            <a:ext cx="330581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Програма „Фулбрайт“</a:t>
            </a:r>
            <a:r>
              <a:rPr spc="-100" dirty="0"/>
              <a:t> </a:t>
            </a:r>
            <a:r>
              <a:rPr dirty="0"/>
              <a:t>–</a:t>
            </a: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dirty="0"/>
              <a:t>история и</a:t>
            </a:r>
            <a:r>
              <a:rPr spc="-40" dirty="0"/>
              <a:t> </a:t>
            </a:r>
            <a:r>
              <a:rPr dirty="0"/>
              <a:t>структура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4428" y="1294180"/>
            <a:ext cx="10737215" cy="258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827009" algn="l"/>
              </a:tabLst>
            </a:pPr>
            <a:r>
              <a:rPr sz="2400" spc="-15" dirty="0">
                <a:solidFill>
                  <a:srgbClr val="375F92"/>
                </a:solidFill>
                <a:latin typeface="Calibri"/>
                <a:cs typeface="Calibri"/>
              </a:rPr>
              <a:t>Учредена </a:t>
            </a:r>
            <a:r>
              <a:rPr sz="2400" spc="-5" dirty="0">
                <a:solidFill>
                  <a:srgbClr val="375F92"/>
                </a:solidFill>
                <a:latin typeface="Calibri"/>
                <a:cs typeface="Calibri"/>
              </a:rPr>
              <a:t>през </a:t>
            </a:r>
            <a:r>
              <a:rPr sz="2400" b="1" spc="-5" dirty="0">
                <a:solidFill>
                  <a:srgbClr val="375F92"/>
                </a:solidFill>
                <a:latin typeface="Calibri"/>
                <a:cs typeface="Calibri"/>
              </a:rPr>
              <a:t>1946 </a:t>
            </a:r>
            <a:r>
              <a:rPr sz="2400" b="1" spc="-55" dirty="0">
                <a:solidFill>
                  <a:srgbClr val="375F92"/>
                </a:solidFill>
                <a:latin typeface="Calibri"/>
                <a:cs typeface="Calibri"/>
              </a:rPr>
              <a:t>г. </a:t>
            </a:r>
            <a:r>
              <a:rPr sz="2400" spc="-5" dirty="0">
                <a:solidFill>
                  <a:srgbClr val="375F92"/>
                </a:solidFill>
                <a:latin typeface="Calibri"/>
                <a:cs typeface="Calibri"/>
              </a:rPr>
              <a:t>по </a:t>
            </a:r>
            <a:r>
              <a:rPr sz="2400" spc="-10" dirty="0">
                <a:solidFill>
                  <a:srgbClr val="375F92"/>
                </a:solidFill>
                <a:latin typeface="Calibri"/>
                <a:cs typeface="Calibri"/>
              </a:rPr>
              <a:t>предложение </a:t>
            </a:r>
            <a:r>
              <a:rPr sz="2400" dirty="0">
                <a:solidFill>
                  <a:srgbClr val="375F92"/>
                </a:solidFill>
                <a:latin typeface="Calibri"/>
                <a:cs typeface="Calibri"/>
              </a:rPr>
              <a:t>на </a:t>
            </a:r>
            <a:r>
              <a:rPr sz="2400" spc="-10" dirty="0">
                <a:solidFill>
                  <a:srgbClr val="375F92"/>
                </a:solidFill>
                <a:latin typeface="Calibri"/>
                <a:cs typeface="Calibri"/>
              </a:rPr>
              <a:t>сенатора от Демократическата </a:t>
            </a:r>
            <a:r>
              <a:rPr sz="2400" spc="-5" dirty="0">
                <a:solidFill>
                  <a:srgbClr val="375F92"/>
                </a:solidFill>
                <a:latin typeface="Calibri"/>
                <a:cs typeface="Calibri"/>
              </a:rPr>
              <a:t>партия  </a:t>
            </a:r>
            <a:r>
              <a:rPr sz="2400" b="1" spc="-10" dirty="0">
                <a:solidFill>
                  <a:srgbClr val="375F92"/>
                </a:solidFill>
                <a:latin typeface="Calibri"/>
                <a:cs typeface="Calibri"/>
              </a:rPr>
              <a:t>Джеймс </a:t>
            </a:r>
            <a:r>
              <a:rPr sz="2400" b="1" spc="-20" dirty="0">
                <a:solidFill>
                  <a:srgbClr val="375F92"/>
                </a:solidFill>
                <a:latin typeface="Calibri"/>
                <a:cs typeface="Calibri"/>
              </a:rPr>
              <a:t>Уилям </a:t>
            </a:r>
            <a:r>
              <a:rPr sz="2400" b="1" spc="-15" dirty="0">
                <a:solidFill>
                  <a:srgbClr val="375F92"/>
                </a:solidFill>
                <a:latin typeface="Calibri"/>
                <a:cs typeface="Calibri"/>
              </a:rPr>
              <a:t>Фулбрайт</a:t>
            </a:r>
            <a:r>
              <a:rPr sz="2400" spc="-15" dirty="0">
                <a:solidFill>
                  <a:srgbClr val="375F92"/>
                </a:solidFill>
                <a:latin typeface="Calibri"/>
                <a:cs typeface="Calibri"/>
              </a:rPr>
              <a:t>, представител </a:t>
            </a:r>
            <a:r>
              <a:rPr sz="2400" dirty="0">
                <a:solidFill>
                  <a:srgbClr val="375F92"/>
                </a:solidFill>
                <a:latin typeface="Calibri"/>
                <a:cs typeface="Calibri"/>
              </a:rPr>
              <a:t>на</a:t>
            </a:r>
            <a:r>
              <a:rPr sz="2400" spc="9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75F92"/>
                </a:solidFill>
                <a:latin typeface="Calibri"/>
                <a:cs typeface="Calibri"/>
              </a:rPr>
              <a:t>щата</a:t>
            </a:r>
            <a:r>
              <a:rPr sz="2400" spc="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75F92"/>
                </a:solidFill>
                <a:latin typeface="Calibri"/>
                <a:cs typeface="Calibri"/>
              </a:rPr>
              <a:t>Арканзас.	</a:t>
            </a:r>
            <a:r>
              <a:rPr sz="2400" spc="-25" dirty="0">
                <a:solidFill>
                  <a:srgbClr val="375F92"/>
                </a:solidFill>
                <a:latin typeface="Calibri"/>
                <a:cs typeface="Calibri"/>
              </a:rPr>
              <a:t>Законът </a:t>
            </a:r>
            <a:r>
              <a:rPr sz="2400" dirty="0">
                <a:solidFill>
                  <a:srgbClr val="375F92"/>
                </a:solidFill>
                <a:latin typeface="Calibri"/>
                <a:cs typeface="Calibri"/>
              </a:rPr>
              <a:t>е </a:t>
            </a:r>
            <a:r>
              <a:rPr sz="2400" spc="-15" dirty="0">
                <a:solidFill>
                  <a:srgbClr val="375F92"/>
                </a:solidFill>
                <a:latin typeface="Calibri"/>
                <a:cs typeface="Calibri"/>
              </a:rPr>
              <a:t>подписан </a:t>
            </a:r>
            <a:r>
              <a:rPr sz="2400" spc="-10" dirty="0">
                <a:solidFill>
                  <a:srgbClr val="375F92"/>
                </a:solidFill>
                <a:latin typeface="Calibri"/>
                <a:cs typeface="Calibri"/>
              </a:rPr>
              <a:t>от  </a:t>
            </a:r>
            <a:r>
              <a:rPr sz="2400" spc="-5" dirty="0">
                <a:solidFill>
                  <a:srgbClr val="375F92"/>
                </a:solidFill>
                <a:latin typeface="Calibri"/>
                <a:cs typeface="Calibri"/>
              </a:rPr>
              <a:t>президента </a:t>
            </a:r>
            <a:r>
              <a:rPr sz="2400" spc="-10" dirty="0">
                <a:solidFill>
                  <a:srgbClr val="375F92"/>
                </a:solidFill>
                <a:latin typeface="Calibri"/>
                <a:cs typeface="Calibri"/>
              </a:rPr>
              <a:t>Хари</a:t>
            </a:r>
            <a:r>
              <a:rPr sz="2400" spc="-1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375F92"/>
                </a:solidFill>
                <a:latin typeface="Calibri"/>
                <a:cs typeface="Calibri"/>
              </a:rPr>
              <a:t>Труман.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12700" marR="641985">
              <a:lnSpc>
                <a:spcPct val="100000"/>
              </a:lnSpc>
            </a:pPr>
            <a:r>
              <a:rPr sz="2400" dirty="0">
                <a:solidFill>
                  <a:srgbClr val="375F92"/>
                </a:solidFill>
                <a:latin typeface="Calibri"/>
                <a:cs typeface="Calibri"/>
              </a:rPr>
              <a:t>В САЩ </a:t>
            </a:r>
            <a:r>
              <a:rPr sz="2400" spc="-10" dirty="0">
                <a:solidFill>
                  <a:srgbClr val="375F92"/>
                </a:solidFill>
                <a:latin typeface="Calibri"/>
                <a:cs typeface="Calibri"/>
              </a:rPr>
              <a:t>програмата </a:t>
            </a:r>
            <a:r>
              <a:rPr sz="2400" dirty="0">
                <a:solidFill>
                  <a:srgbClr val="375F92"/>
                </a:solidFill>
                <a:latin typeface="Calibri"/>
                <a:cs typeface="Calibri"/>
              </a:rPr>
              <a:t>се </a:t>
            </a:r>
            <a:r>
              <a:rPr sz="2400" spc="-5" dirty="0">
                <a:solidFill>
                  <a:srgbClr val="375F92"/>
                </a:solidFill>
                <a:latin typeface="Calibri"/>
                <a:cs typeface="Calibri"/>
              </a:rPr>
              <a:t>администрира </a:t>
            </a:r>
            <a:r>
              <a:rPr sz="2400" spc="-10" dirty="0">
                <a:solidFill>
                  <a:srgbClr val="375F92"/>
                </a:solidFill>
                <a:latin typeface="Calibri"/>
                <a:cs typeface="Calibri"/>
              </a:rPr>
              <a:t>от </a:t>
            </a:r>
            <a:r>
              <a:rPr sz="2400" b="1" spc="-10" dirty="0">
                <a:solidFill>
                  <a:srgbClr val="375F92"/>
                </a:solidFill>
                <a:latin typeface="Calibri"/>
                <a:cs typeface="Calibri"/>
              </a:rPr>
              <a:t>Бюрото </a:t>
            </a:r>
            <a:r>
              <a:rPr sz="2400" b="1" spc="-5" dirty="0">
                <a:solidFill>
                  <a:srgbClr val="375F92"/>
                </a:solidFill>
                <a:latin typeface="Calibri"/>
                <a:cs typeface="Calibri"/>
              </a:rPr>
              <a:t>за </a:t>
            </a:r>
            <a:r>
              <a:rPr sz="2400" b="1" spc="-10" dirty="0">
                <a:solidFill>
                  <a:srgbClr val="375F92"/>
                </a:solidFill>
                <a:latin typeface="Calibri"/>
                <a:cs typeface="Calibri"/>
              </a:rPr>
              <a:t>образователни </a:t>
            </a:r>
            <a:r>
              <a:rPr sz="2400" b="1" dirty="0">
                <a:solidFill>
                  <a:srgbClr val="375F92"/>
                </a:solidFill>
                <a:latin typeface="Calibri"/>
                <a:cs typeface="Calibri"/>
              </a:rPr>
              <a:t>и </a:t>
            </a:r>
            <a:r>
              <a:rPr sz="2400" b="1" spc="-15" dirty="0">
                <a:solidFill>
                  <a:srgbClr val="375F92"/>
                </a:solidFill>
                <a:latin typeface="Calibri"/>
                <a:cs typeface="Calibri"/>
              </a:rPr>
              <a:t>културни  </a:t>
            </a:r>
            <a:r>
              <a:rPr sz="2400" b="1" spc="-5" dirty="0">
                <a:solidFill>
                  <a:srgbClr val="375F92"/>
                </a:solidFill>
                <a:latin typeface="Calibri"/>
                <a:cs typeface="Calibri"/>
              </a:rPr>
              <a:t>дейности на </a:t>
            </a:r>
            <a:r>
              <a:rPr sz="2400" b="1" spc="-15" dirty="0">
                <a:solidFill>
                  <a:srgbClr val="375F92"/>
                </a:solidFill>
                <a:latin typeface="Calibri"/>
                <a:cs typeface="Calibri"/>
              </a:rPr>
              <a:t>Държавния </a:t>
            </a:r>
            <a:r>
              <a:rPr sz="2400" b="1" spc="-5" dirty="0">
                <a:solidFill>
                  <a:srgbClr val="375F92"/>
                </a:solidFill>
                <a:latin typeface="Calibri"/>
                <a:cs typeface="Calibri"/>
              </a:rPr>
              <a:t>департамент </a:t>
            </a:r>
            <a:r>
              <a:rPr sz="2400" dirty="0">
                <a:solidFill>
                  <a:srgbClr val="375F92"/>
                </a:solidFill>
                <a:latin typeface="Calibri"/>
                <a:cs typeface="Calibri"/>
              </a:rPr>
              <a:t>със </a:t>
            </a:r>
            <a:r>
              <a:rPr sz="2400" b="1" spc="-10" dirty="0">
                <a:solidFill>
                  <a:srgbClr val="375F92"/>
                </a:solidFill>
                <a:latin typeface="Calibri"/>
                <a:cs typeface="Calibri"/>
              </a:rPr>
              <a:t>съдействието </a:t>
            </a:r>
            <a:r>
              <a:rPr sz="2400" b="1" spc="-5" dirty="0">
                <a:solidFill>
                  <a:srgbClr val="375F92"/>
                </a:solidFill>
                <a:latin typeface="Calibri"/>
                <a:cs typeface="Calibri"/>
              </a:rPr>
              <a:t>на Института за  </a:t>
            </a:r>
            <a:r>
              <a:rPr sz="2400" b="1" spc="-15" dirty="0">
                <a:solidFill>
                  <a:srgbClr val="375F92"/>
                </a:solidFill>
                <a:latin typeface="Calibri"/>
                <a:cs typeface="Calibri"/>
              </a:rPr>
              <a:t>международно</a:t>
            </a:r>
            <a:r>
              <a:rPr sz="2400" b="1" spc="-5" dirty="0">
                <a:solidFill>
                  <a:srgbClr val="375F92"/>
                </a:solidFill>
                <a:latin typeface="Calibri"/>
                <a:cs typeface="Calibri"/>
              </a:rPr>
              <a:t> образование(IIE)</a:t>
            </a:r>
            <a:r>
              <a:rPr sz="2400" spc="-5" dirty="0">
                <a:solidFill>
                  <a:srgbClr val="375F92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9431" y="4186428"/>
            <a:ext cx="3912107" cy="14599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68768" y="4186428"/>
            <a:ext cx="3785520" cy="13502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3869" y="125809"/>
            <a:ext cx="310769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0915" marR="5080" indent="-958850">
              <a:lnSpc>
                <a:spcPct val="100000"/>
              </a:lnSpc>
              <a:spcBef>
                <a:spcPts val="100"/>
              </a:spcBef>
            </a:pPr>
            <a:r>
              <a:rPr dirty="0"/>
              <a:t>Програма</a:t>
            </a:r>
            <a:r>
              <a:rPr spc="-100" dirty="0"/>
              <a:t> </a:t>
            </a:r>
            <a:r>
              <a:rPr dirty="0"/>
              <a:t>“Фулбрайт”  в</a:t>
            </a:r>
            <a:r>
              <a:rPr spc="-10" dirty="0"/>
              <a:t> </a:t>
            </a:r>
            <a:r>
              <a:rPr dirty="0"/>
              <a:t>цифри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b="1" dirty="0">
                <a:latin typeface="Calibri"/>
                <a:cs typeface="Calibri"/>
              </a:rPr>
              <a:t>160</a:t>
            </a:r>
            <a:r>
              <a:rPr dirty="0"/>
              <a:t>: </a:t>
            </a:r>
            <a:r>
              <a:rPr spc="-5" dirty="0"/>
              <a:t>държавите, </a:t>
            </a:r>
            <a:r>
              <a:rPr dirty="0"/>
              <a:t>които са участвали във </a:t>
            </a:r>
            <a:r>
              <a:rPr spc="-5" dirty="0"/>
              <a:t>Фулбрайтовия обмен от</a:t>
            </a:r>
            <a:r>
              <a:rPr dirty="0"/>
              <a:t> 1946.</a:t>
            </a: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16375E"/>
              </a:buClr>
              <a:buFont typeface="Arial"/>
              <a:buChar char="•"/>
            </a:pPr>
            <a:endParaRPr sz="1950"/>
          </a:p>
          <a:p>
            <a:pPr marL="354965" marR="1610995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b="1" dirty="0">
                <a:latin typeface="Calibri"/>
                <a:cs typeface="Calibri"/>
              </a:rPr>
              <a:t>8,000</a:t>
            </a:r>
            <a:r>
              <a:rPr dirty="0"/>
              <a:t>: годишен </a:t>
            </a:r>
            <a:r>
              <a:rPr spc="5" dirty="0"/>
              <a:t>брой участници, </a:t>
            </a:r>
            <a:r>
              <a:rPr dirty="0"/>
              <a:t>които са </a:t>
            </a:r>
            <a:r>
              <a:rPr spc="-10" dirty="0"/>
              <a:t>студенти, </a:t>
            </a:r>
            <a:r>
              <a:rPr spc="5" dirty="0"/>
              <a:t>преподаватели, учени, учители,  представители </a:t>
            </a:r>
            <a:r>
              <a:rPr spc="-5" dirty="0"/>
              <a:t>на публичния или неправителствения сектор, </a:t>
            </a:r>
            <a:r>
              <a:rPr dirty="0"/>
              <a:t>и </a:t>
            </a:r>
            <a:r>
              <a:rPr spc="-5" dirty="0"/>
              <a:t>хора на</a:t>
            </a:r>
            <a:r>
              <a:rPr dirty="0"/>
              <a:t> </a:t>
            </a:r>
            <a:r>
              <a:rPr spc="-5" dirty="0"/>
              <a:t>изкуството.</a:t>
            </a: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16375E"/>
              </a:buClr>
              <a:buFont typeface="Arial"/>
              <a:buChar char="•"/>
            </a:pPr>
            <a:endParaRPr sz="1950"/>
          </a:p>
          <a:p>
            <a:pPr marL="354965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b="1" dirty="0">
                <a:latin typeface="Calibri"/>
                <a:cs typeface="Calibri"/>
              </a:rPr>
              <a:t>400,000: </a:t>
            </a:r>
            <a:r>
              <a:rPr dirty="0"/>
              <a:t>брой участници във </a:t>
            </a:r>
            <a:r>
              <a:rPr spc="-5" dirty="0"/>
              <a:t>Фулбрайтовия обмен от </a:t>
            </a:r>
            <a:r>
              <a:rPr dirty="0"/>
              <a:t>1946 </a:t>
            </a:r>
            <a:r>
              <a:rPr spc="-5" dirty="0"/>
              <a:t>до</a:t>
            </a:r>
            <a:r>
              <a:rPr spc="-50" dirty="0"/>
              <a:t> </a:t>
            </a:r>
            <a:r>
              <a:rPr spc="-5" dirty="0"/>
              <a:t>днес.</a:t>
            </a: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16375E"/>
              </a:buClr>
              <a:buFont typeface="Arial"/>
              <a:buChar char="•"/>
            </a:pPr>
            <a:endParaRPr sz="1950"/>
          </a:p>
          <a:p>
            <a:pPr marL="354965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b="1" dirty="0">
                <a:latin typeface="Calibri"/>
                <a:cs typeface="Calibri"/>
              </a:rPr>
              <a:t>49</a:t>
            </a:r>
            <a:r>
              <a:rPr dirty="0"/>
              <a:t>: брой </a:t>
            </a:r>
            <a:r>
              <a:rPr b="1" spc="-5" dirty="0">
                <a:latin typeface="Calibri"/>
                <a:cs typeface="Calibri"/>
              </a:rPr>
              <a:t>двунационални </a:t>
            </a:r>
            <a:r>
              <a:rPr b="1" spc="-10" dirty="0">
                <a:latin typeface="Calibri"/>
                <a:cs typeface="Calibri"/>
              </a:rPr>
              <a:t>Фулбрайтови </a:t>
            </a:r>
            <a:r>
              <a:rPr b="1" dirty="0">
                <a:latin typeface="Calibri"/>
                <a:cs typeface="Calibri"/>
              </a:rPr>
              <a:t>комисии</a:t>
            </a:r>
            <a:r>
              <a:rPr dirty="0"/>
              <a:t>, които се </a:t>
            </a:r>
            <a:r>
              <a:rPr spc="-5" dirty="0"/>
              <a:t>ръководят от </a:t>
            </a:r>
            <a:r>
              <a:rPr dirty="0"/>
              <a:t>принципа на </a:t>
            </a:r>
            <a:r>
              <a:rPr spc="-5" dirty="0"/>
              <a:t>двустранния  интерес</a:t>
            </a:r>
          </a:p>
        </p:txBody>
      </p:sp>
      <p:sp>
        <p:nvSpPr>
          <p:cNvPr id="6" name="object 6"/>
          <p:cNvSpPr/>
          <p:nvPr/>
        </p:nvSpPr>
        <p:spPr>
          <a:xfrm>
            <a:off x="1613916" y="4143755"/>
            <a:ext cx="3933443" cy="25801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91400" y="4143755"/>
            <a:ext cx="1743455" cy="26136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6971" y="213359"/>
            <a:ext cx="11543030" cy="675640"/>
          </a:xfrm>
          <a:custGeom>
            <a:avLst/>
            <a:gdLst/>
            <a:ahLst/>
            <a:cxnLst/>
            <a:rect l="l" t="t" r="r" b="b"/>
            <a:pathLst>
              <a:path w="11543030" h="675640">
                <a:moveTo>
                  <a:pt x="0" y="0"/>
                </a:moveTo>
                <a:lnTo>
                  <a:pt x="11542776" y="0"/>
                </a:lnTo>
                <a:lnTo>
                  <a:pt x="11542776" y="675131"/>
                </a:lnTo>
                <a:lnTo>
                  <a:pt x="0" y="675131"/>
                </a:lnTo>
                <a:lnTo>
                  <a:pt x="0" y="0"/>
                </a:lnTo>
                <a:close/>
              </a:path>
            </a:pathLst>
          </a:custGeom>
          <a:solidFill>
            <a:srgbClr val="00AD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Българо-американска комисия</a:t>
            </a:r>
            <a:r>
              <a:rPr spc="-85" dirty="0"/>
              <a:t> </a:t>
            </a:r>
            <a:r>
              <a:rPr dirty="0"/>
              <a:t>„Фулбрайт“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69164"/>
            <a:ext cx="1891283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6004" y="522925"/>
            <a:ext cx="11430635" cy="4614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02404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Montserrat"/>
                <a:cs typeface="Montserrat"/>
              </a:rPr>
              <a:t>– създаване и</a:t>
            </a:r>
            <a:r>
              <a:rPr sz="2000" b="1" spc="-3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2000" b="1" dirty="0">
                <a:solidFill>
                  <a:srgbClr val="FFFFFF"/>
                </a:solidFill>
                <a:latin typeface="Montserrat"/>
                <a:cs typeface="Montserrat"/>
              </a:rPr>
              <a:t>структура</a:t>
            </a:r>
            <a:endParaRPr sz="2000" dirty="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 dirty="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Българо-американската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комисия за </a:t>
            </a: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образователен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обмен</a:t>
            </a:r>
            <a:r>
              <a:rPr sz="2000" b="1" spc="-8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“Фулбрайт”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50" dirty="0">
              <a:latin typeface="Calibri"/>
              <a:cs typeface="Calibri"/>
            </a:endParaRPr>
          </a:p>
          <a:p>
            <a:pPr marL="299085" marR="60960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Комисия “Фулбрайт”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- официално учредена на 9 февруари </a:t>
            </a:r>
            <a:r>
              <a:rPr sz="1800" b="1" spc="-15" dirty="0">
                <a:solidFill>
                  <a:srgbClr val="375F92"/>
                </a:solidFill>
                <a:latin typeface="Calibri"/>
                <a:cs typeface="Calibri"/>
              </a:rPr>
              <a:t>1993г.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по силата на двустранно споразумение между  правителствата на САЩ и Република България.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375F92"/>
              </a:buClr>
              <a:buFont typeface="Wingdings"/>
              <a:buChar char=""/>
            </a:pPr>
            <a:endParaRPr sz="1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9720" algn="l"/>
              </a:tabLst>
            </a:pP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Борд на Директорите: </a:t>
            </a:r>
            <a:r>
              <a:rPr sz="1800" spc="-20" dirty="0">
                <a:solidFill>
                  <a:srgbClr val="375F92"/>
                </a:solidFill>
                <a:latin typeface="Calibri"/>
                <a:cs typeface="Calibri"/>
              </a:rPr>
              <a:t>Бордът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на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Комисията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се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състои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от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10 члена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,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5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от които са американски граждани и</a:t>
            </a:r>
            <a:r>
              <a:rPr sz="1800" spc="-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5</a:t>
            </a:r>
            <a:endParaRPr sz="18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български.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Почетни председатели на </a:t>
            </a:r>
            <a:r>
              <a:rPr sz="1800" b="1" spc="5" dirty="0">
                <a:solidFill>
                  <a:srgbClr val="375F92"/>
                </a:solidFill>
                <a:latin typeface="Calibri"/>
                <a:cs typeface="Calibri"/>
              </a:rPr>
              <a:t>Комисия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“Фулбрайт”: </a:t>
            </a:r>
            <a:r>
              <a:rPr sz="1800" spc="-15" dirty="0">
                <a:solidFill>
                  <a:srgbClr val="375F92"/>
                </a:solidFill>
                <a:latin typeface="Calibri"/>
                <a:cs typeface="Calibri"/>
              </a:rPr>
              <a:t>Посланикът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на </a:t>
            </a: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САЩ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и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Министърът на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образованието и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науката  на</a:t>
            </a: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РБ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375F92"/>
              </a:buClr>
              <a:buFont typeface="Wingdings"/>
              <a:buChar char=""/>
            </a:pPr>
            <a:endParaRPr sz="1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Финансиране: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годишна алокация,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гласувана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от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Американския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конгрес в размер на </a:t>
            </a:r>
            <a:r>
              <a:rPr sz="1800" dirty="0" err="1">
                <a:solidFill>
                  <a:srgbClr val="375F92"/>
                </a:solidFill>
                <a:latin typeface="Calibri"/>
                <a:cs typeface="Calibri"/>
              </a:rPr>
              <a:t>около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lang="en-US" b="1" dirty="0">
                <a:solidFill>
                  <a:srgbClr val="375F92"/>
                </a:solidFill>
                <a:latin typeface="Calibri"/>
                <a:cs typeface="Calibri"/>
              </a:rPr>
              <a:t>9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00,000</a:t>
            </a:r>
            <a:r>
              <a:rPr sz="1800" b="1" spc="3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долара.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375F92"/>
              </a:buClr>
              <a:buFont typeface="Wingdings"/>
              <a:buChar char=""/>
            </a:pPr>
            <a:endParaRPr sz="1750" dirty="0">
              <a:latin typeface="Calibri"/>
              <a:cs typeface="Calibri"/>
            </a:endParaRPr>
          </a:p>
          <a:p>
            <a:pPr marL="299085" marR="800100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Финансиране: </a:t>
            </a:r>
            <a:r>
              <a:rPr sz="1800" spc="-10" dirty="0" err="1">
                <a:solidFill>
                  <a:srgbClr val="375F92"/>
                </a:solidFill>
                <a:latin typeface="Calibri"/>
                <a:cs typeface="Calibri"/>
              </a:rPr>
              <a:t>от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202</a:t>
            </a:r>
            <a:r>
              <a:rPr lang="en-US" sz="1800" dirty="0">
                <a:solidFill>
                  <a:srgbClr val="375F92"/>
                </a:solidFill>
                <a:latin typeface="Calibri"/>
                <a:cs typeface="Calibri"/>
              </a:rPr>
              <a:t>2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45" dirty="0">
                <a:solidFill>
                  <a:srgbClr val="375F92"/>
                </a:solidFill>
                <a:latin typeface="Calibri"/>
                <a:cs typeface="Calibri"/>
              </a:rPr>
              <a:t>г.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българското </a:t>
            </a:r>
            <a:r>
              <a:rPr sz="1800" spc="-5" dirty="0" err="1">
                <a:solidFill>
                  <a:srgbClr val="375F92"/>
                </a:solidFill>
                <a:latin typeface="Calibri"/>
                <a:cs typeface="Calibri"/>
              </a:rPr>
              <a:t>правителство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dirty="0" err="1">
                <a:solidFill>
                  <a:srgbClr val="375F92"/>
                </a:solidFill>
                <a:latin typeface="Calibri"/>
                <a:cs typeface="Calibri"/>
              </a:rPr>
              <a:t>увеличава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  алокацията до 1 100 000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lang="bg-BG" sz="1800" spc="-5" dirty="0">
                <a:solidFill>
                  <a:srgbClr val="375F92"/>
                </a:solidFill>
                <a:latin typeface="Calibri"/>
                <a:cs typeface="Calibri"/>
              </a:rPr>
              <a:t>долара </a:t>
            </a:r>
            <a:r>
              <a:rPr sz="1800" dirty="0" err="1">
                <a:solidFill>
                  <a:srgbClr val="375F92"/>
                </a:solidFill>
                <a:latin typeface="Calibri"/>
                <a:cs typeface="Calibri"/>
              </a:rPr>
              <a:t>годишно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4110" y="125809"/>
            <a:ext cx="10246995" cy="2322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1110"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Montserrat"/>
                <a:cs typeface="Montserrat"/>
              </a:rPr>
              <a:t>«Фулбрайт»</a:t>
            </a:r>
            <a:r>
              <a:rPr sz="2000" b="1" spc="-2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2000" b="1" dirty="0">
                <a:solidFill>
                  <a:srgbClr val="FFFFFF"/>
                </a:solidFill>
                <a:latin typeface="Montserrat"/>
                <a:cs typeface="Montserrat"/>
              </a:rPr>
              <a:t>България</a:t>
            </a:r>
            <a:endParaRPr sz="2000">
              <a:latin typeface="Montserrat"/>
              <a:cs typeface="Montserrat"/>
            </a:endParaRPr>
          </a:p>
          <a:p>
            <a:pPr marL="1259840"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FFFFFF"/>
                </a:solidFill>
                <a:latin typeface="Montserrat"/>
                <a:cs typeface="Montserrat"/>
              </a:rPr>
              <a:t>–</a:t>
            </a:r>
            <a:r>
              <a:rPr sz="2000" b="1" spc="-1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2000" b="1" dirty="0">
                <a:solidFill>
                  <a:srgbClr val="FFFFFF"/>
                </a:solidFill>
                <a:latin typeface="Montserrat"/>
                <a:cs typeface="Montserrat"/>
              </a:rPr>
              <a:t>мисия</a:t>
            </a:r>
            <a:endParaRPr sz="20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50">
              <a:latin typeface="Montserrat"/>
              <a:cs typeface="Montserrat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Програма </a:t>
            </a: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Фулбрайт </a:t>
            </a:r>
            <a:r>
              <a:rPr sz="2000" spc="-10" dirty="0">
                <a:solidFill>
                  <a:srgbClr val="375F92"/>
                </a:solidFill>
                <a:latin typeface="Calibri"/>
                <a:cs typeface="Calibri"/>
              </a:rPr>
              <a:t>предоставя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стипендии на български </a:t>
            </a:r>
            <a:r>
              <a:rPr sz="2000" b="1" spc="-15" dirty="0">
                <a:solidFill>
                  <a:srgbClr val="375F92"/>
                </a:solidFill>
                <a:latin typeface="Calibri"/>
                <a:cs typeface="Calibri"/>
              </a:rPr>
              <a:t>студенти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след </a:t>
            </a: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бакалавърска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степен,  университетски </a:t>
            </a: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преподаватели,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учени, </a:t>
            </a: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представители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на неправителствени организации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и 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професионалисти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за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обучение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в магистърски и </a:t>
            </a:r>
            <a:r>
              <a:rPr sz="2000" spc="-10" dirty="0">
                <a:solidFill>
                  <a:srgbClr val="375F92"/>
                </a:solidFill>
                <a:latin typeface="Calibri"/>
                <a:cs typeface="Calibri"/>
              </a:rPr>
              <a:t>докторски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програми, </a:t>
            </a:r>
            <a:r>
              <a:rPr sz="2000" spc="-10" dirty="0">
                <a:solidFill>
                  <a:srgbClr val="375F92"/>
                </a:solidFill>
                <a:latin typeface="Calibri"/>
                <a:cs typeface="Calibri"/>
              </a:rPr>
              <a:t>изследователска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и  </a:t>
            </a:r>
            <a:r>
              <a:rPr sz="2000" spc="-10" dirty="0">
                <a:solidFill>
                  <a:srgbClr val="375F92"/>
                </a:solidFill>
                <a:latin typeface="Calibri"/>
                <a:cs typeface="Calibri"/>
              </a:rPr>
              <a:t>преподавателска дейност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и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квалификация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в</a:t>
            </a:r>
            <a:r>
              <a:rPr sz="2000" spc="-2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САЩ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7931" y="2900172"/>
            <a:ext cx="4149852" cy="28483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50892" y="2900172"/>
            <a:ext cx="3819143" cy="2849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28176" y="2842260"/>
            <a:ext cx="2761487" cy="36835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98178" y="125809"/>
            <a:ext cx="58000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Стипендианти на «Фулбрайт» –</a:t>
            </a:r>
            <a:r>
              <a:rPr spc="-80" dirty="0"/>
              <a:t> </a:t>
            </a:r>
            <a:r>
              <a:rPr dirty="0"/>
              <a:t>България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19056" y="1140439"/>
            <a:ext cx="49618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16375E"/>
                </a:solidFill>
                <a:latin typeface="Calibri"/>
                <a:cs typeface="Calibri"/>
              </a:rPr>
              <a:t>Брой </a:t>
            </a:r>
            <a:r>
              <a:rPr sz="2000" spc="-5" dirty="0">
                <a:solidFill>
                  <a:srgbClr val="16375E"/>
                </a:solidFill>
                <a:latin typeface="Calibri"/>
                <a:cs typeface="Calibri"/>
              </a:rPr>
              <a:t>на </a:t>
            </a:r>
            <a:r>
              <a:rPr sz="2000" spc="-10" dirty="0">
                <a:solidFill>
                  <a:srgbClr val="16375E"/>
                </a:solidFill>
                <a:latin typeface="Calibri"/>
                <a:cs typeface="Calibri"/>
              </a:rPr>
              <a:t>фулбрайтовите </a:t>
            </a:r>
            <a:r>
              <a:rPr sz="2000" spc="-5" dirty="0">
                <a:solidFill>
                  <a:srgbClr val="16375E"/>
                </a:solidFill>
                <a:latin typeface="Calibri"/>
                <a:cs typeface="Calibri"/>
              </a:rPr>
              <a:t>стипендианти: </a:t>
            </a:r>
            <a:r>
              <a:rPr sz="2000" b="1" dirty="0">
                <a:solidFill>
                  <a:srgbClr val="16375E"/>
                </a:solidFill>
                <a:latin typeface="Calibri"/>
                <a:cs typeface="Calibri"/>
              </a:rPr>
              <a:t>1</a:t>
            </a:r>
            <a:r>
              <a:rPr lang="en-US" sz="2000" b="1" dirty="0">
                <a:solidFill>
                  <a:srgbClr val="16375E"/>
                </a:solidFill>
                <a:latin typeface="Calibri"/>
                <a:cs typeface="Calibri"/>
              </a:rPr>
              <a:t>6</a:t>
            </a:r>
            <a:r>
              <a:rPr sz="2000" b="1" dirty="0">
                <a:solidFill>
                  <a:srgbClr val="16375E"/>
                </a:solidFill>
                <a:latin typeface="Calibri"/>
                <a:cs typeface="Calibri"/>
              </a:rPr>
              <a:t>00</a:t>
            </a:r>
            <a:r>
              <a:rPr sz="2000" b="1" spc="-7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6375E"/>
                </a:solidFill>
                <a:latin typeface="Calibri"/>
                <a:cs typeface="Calibri"/>
              </a:rPr>
              <a:t>+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6990" y="1130768"/>
            <a:ext cx="15970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Стипендианти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8516" y="2432304"/>
            <a:ext cx="3038843" cy="22783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40835" y="2670047"/>
            <a:ext cx="4229100" cy="2819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19288" y="973836"/>
            <a:ext cx="3674363" cy="27553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4568" y="4890515"/>
            <a:ext cx="2622791" cy="19674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19288" y="3948684"/>
            <a:ext cx="3674363" cy="245973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20651" y="121238"/>
            <a:ext cx="53543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ОБЩИ </a:t>
            </a:r>
            <a:r>
              <a:rPr spc="-5" dirty="0">
                <a:latin typeface="Calibri"/>
                <a:cs typeface="Calibri"/>
              </a:rPr>
              <a:t>ИЗИСКВАНИЯ </a:t>
            </a:r>
            <a:r>
              <a:rPr spc="-10" dirty="0">
                <a:latin typeface="Calibri"/>
                <a:cs typeface="Calibri"/>
              </a:rPr>
              <a:t>ЗА УЧАСТИЕ </a:t>
            </a:r>
            <a:r>
              <a:rPr dirty="0">
                <a:latin typeface="Calibri"/>
                <a:cs typeface="Calibri"/>
              </a:rPr>
              <a:t>В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КОНКУРСИТЕ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46928" y="1531839"/>
            <a:ext cx="9058275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Българско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гражданство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(без зелена карта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или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двойно</a:t>
            </a:r>
            <a:r>
              <a:rPr sz="1800" spc="1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гражданство)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Бакалавърска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степен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за кандидатите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в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магистърски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и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докторски</a:t>
            </a:r>
            <a:r>
              <a:rPr sz="1800" spc="4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програми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Докторска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степен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за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преподаватели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и</a:t>
            </a:r>
            <a:r>
              <a:rPr sz="1800" spc="-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изследователи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Добро владеене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на </a:t>
            </a: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английски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език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(Валидни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резултати от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ам.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тестове </a:t>
            </a:r>
            <a:r>
              <a:rPr sz="1800" spc="-15" dirty="0">
                <a:solidFill>
                  <a:srgbClr val="375F92"/>
                </a:solidFill>
                <a:latin typeface="Calibri"/>
                <a:cs typeface="Calibri"/>
              </a:rPr>
              <a:t>TOEFL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и </a:t>
            </a:r>
            <a:r>
              <a:rPr sz="1800" spc="-25" dirty="0">
                <a:solidFill>
                  <a:srgbClr val="375F92"/>
                </a:solidFill>
                <a:latin typeface="Calibri"/>
                <a:cs typeface="Calibri"/>
              </a:rPr>
              <a:t>GRE/GMAT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за  кандидатите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в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магистърски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и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докторски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програми;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без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тест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за учени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и</a:t>
            </a:r>
            <a:r>
              <a:rPr sz="1800" spc="17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изследованели)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Добро здравословно</a:t>
            </a:r>
            <a:r>
              <a:rPr sz="1800" b="1" spc="-4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състояние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83352" y="4099559"/>
            <a:ext cx="3735323" cy="24886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54150" y="121238"/>
            <a:ext cx="26892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Условия </a:t>
            </a:r>
            <a:r>
              <a:rPr spc="-5" dirty="0">
                <a:latin typeface="Calibri"/>
                <a:cs typeface="Calibri"/>
              </a:rPr>
              <a:t>на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стипендията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6853" y="1877016"/>
            <a:ext cx="6835775" cy="359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375F92"/>
                </a:solidFill>
                <a:latin typeface="Calibri"/>
                <a:cs typeface="Calibri"/>
              </a:rPr>
              <a:t>ПРЕДОСТАВЯМЕ:</a:t>
            </a:r>
            <a:endParaRPr sz="1800">
              <a:latin typeface="Calibri"/>
              <a:cs typeface="Calibri"/>
            </a:endParaRPr>
          </a:p>
          <a:p>
            <a:pPr marL="12700" marR="1271905">
              <a:lnSpc>
                <a:spcPct val="200000"/>
              </a:lnSpc>
            </a:pP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ФИНАНСИРАНЕ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НА </a:t>
            </a:r>
            <a:r>
              <a:rPr sz="1800" b="1" spc="-30" dirty="0">
                <a:solidFill>
                  <a:srgbClr val="375F92"/>
                </a:solidFill>
                <a:latin typeface="Calibri"/>
                <a:cs typeface="Calibri"/>
              </a:rPr>
              <a:t>ТАКСИТЕ </a:t>
            </a: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ЗА ОБУЧЕНИЕ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И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ИЗДРЪЖКА  </a:t>
            </a: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САМОЛЕТЕН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БИЛЕТ </a:t>
            </a:r>
            <a:r>
              <a:rPr sz="1800" b="1" spc="-15" dirty="0">
                <a:solidFill>
                  <a:srgbClr val="375F92"/>
                </a:solidFill>
                <a:latin typeface="Calibri"/>
                <a:cs typeface="Calibri"/>
              </a:rPr>
              <a:t>ОТИВАНЕ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И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ВРЪЩАНЕ </a:t>
            </a:r>
            <a:r>
              <a:rPr sz="1800" b="1" spc="-20" dirty="0">
                <a:solidFill>
                  <a:srgbClr val="375F92"/>
                </a:solidFill>
                <a:latin typeface="Calibri"/>
                <a:cs typeface="Calibri"/>
              </a:rPr>
              <a:t>ДО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САЩ  </a:t>
            </a:r>
            <a:r>
              <a:rPr sz="1800" b="1" spc="-15" dirty="0">
                <a:solidFill>
                  <a:srgbClr val="375F92"/>
                </a:solidFill>
                <a:latin typeface="Calibri"/>
                <a:cs typeface="Calibri"/>
              </a:rPr>
              <a:t>ЗДРАВНА </a:t>
            </a:r>
            <a:r>
              <a:rPr sz="1800" b="1" spc="-25" dirty="0">
                <a:solidFill>
                  <a:srgbClr val="375F92"/>
                </a:solidFill>
                <a:latin typeface="Calibri"/>
                <a:cs typeface="Calibri"/>
              </a:rPr>
              <a:t>ЗАСТРАХОВКА </a:t>
            </a:r>
            <a:r>
              <a:rPr sz="1800" b="1" spc="-20" dirty="0">
                <a:solidFill>
                  <a:srgbClr val="375F92"/>
                </a:solidFill>
                <a:latin typeface="Calibri"/>
                <a:cs typeface="Calibri"/>
              </a:rPr>
              <a:t>ДО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$100</a:t>
            </a:r>
            <a:r>
              <a:rPr sz="1800" b="1" spc="3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000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20" dirty="0">
                <a:solidFill>
                  <a:srgbClr val="375F92"/>
                </a:solidFill>
                <a:latin typeface="Calibri"/>
                <a:cs typeface="Calibri"/>
              </a:rPr>
              <a:t>БЕЗПЛАТНА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ВИЗА,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ТИП</a:t>
            </a:r>
            <a:r>
              <a:rPr sz="1800" b="1" spc="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J-1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*Важи за всички специалности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(освен клинична</a:t>
            </a:r>
            <a:r>
              <a:rPr sz="1800" b="1" spc="-5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медицина)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*Важи за всички американски университети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на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територията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на</a:t>
            </a:r>
            <a:r>
              <a:rPr sz="1800" b="1" spc="-6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САЩ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0316" y="5038344"/>
            <a:ext cx="4888991" cy="18196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15556" y="1810509"/>
            <a:ext cx="4858511" cy="32385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5635" y="125809"/>
            <a:ext cx="33248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Избор </a:t>
            </a:r>
            <a:r>
              <a:rPr dirty="0"/>
              <a:t>на</a:t>
            </a:r>
            <a:r>
              <a:rPr spc="-60" dirty="0"/>
              <a:t> </a:t>
            </a:r>
            <a:r>
              <a:rPr dirty="0"/>
              <a:t>университети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8640" y="892098"/>
            <a:ext cx="11609705" cy="3076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762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Програмата работи с всички акредитирани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частни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и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държавни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американски университети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на 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територията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на САЩ: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Най-доброто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висше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образование! Според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проучването на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Thompson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Reuters за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2021 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  <a:hlinkClick r:id="rId5"/>
              </a:rPr>
              <a:t>г. 9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  <a:hlinkClick r:id="rId5"/>
              </a:rPr>
              <a:t>от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  <a:hlinkClick r:id="rId5"/>
              </a:rPr>
              <a:t>първите 10 в класацията за най-иновативни университети в света са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  <a:hlinkClick r:id="rId5"/>
              </a:rPr>
              <a:t>от САЩ: https:// 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  <a:hlinkClick r:id="rId5"/>
              </a:rPr>
              <a:t>www.govtech.com/education/higher-ed/reuters-ranks-top-100-innovative-universities.html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Stanford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University; Massachusetts Institute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of Technology (MIT); Harvard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University; University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of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Washington;  University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of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Michigan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System;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Northwestern University; University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of Texas System;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University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of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Wisconsin 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System;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University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of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Pennsylvania; Korea Advanced Institute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of Science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&amp;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Technology</a:t>
            </a:r>
            <a:r>
              <a:rPr sz="2000" spc="1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(KAIST)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Ресурс: </a:t>
            </a:r>
            <a:r>
              <a:rPr sz="2000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USNEWS.COM</a:t>
            </a:r>
            <a:r>
              <a:rPr sz="2000" spc="-1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&gt; </a:t>
            </a:r>
            <a:r>
              <a:rPr sz="2000" spc="-20" dirty="0">
                <a:solidFill>
                  <a:srgbClr val="375F92"/>
                </a:solidFill>
                <a:latin typeface="Calibri"/>
                <a:cs typeface="Calibri"/>
              </a:rPr>
              <a:t>EDUCATION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&gt; </a:t>
            </a:r>
            <a:r>
              <a:rPr sz="2000" spc="-20" dirty="0">
                <a:solidFill>
                  <a:srgbClr val="375F92"/>
                </a:solidFill>
                <a:latin typeface="Calibri"/>
                <a:cs typeface="Calibri"/>
              </a:rPr>
              <a:t>GRADUATE</a:t>
            </a:r>
            <a:r>
              <a:rPr sz="2000" spc="2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STUDIES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4280916"/>
            <a:ext cx="5131308" cy="19263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54167" y="4280915"/>
            <a:ext cx="3428999" cy="19263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83169" y="4280916"/>
            <a:ext cx="3521962" cy="19811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6372" y="125809"/>
            <a:ext cx="544195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Стипендии</a:t>
            </a:r>
            <a:r>
              <a:rPr spc="-5" dirty="0"/>
              <a:t> </a:t>
            </a:r>
            <a:r>
              <a:rPr dirty="0"/>
              <a:t>“Фулбрайт”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за </a:t>
            </a:r>
            <a:r>
              <a:rPr dirty="0"/>
              <a:t>магистърски и </a:t>
            </a:r>
            <a:r>
              <a:rPr spc="-5" dirty="0"/>
              <a:t>докторски</a:t>
            </a:r>
            <a:r>
              <a:rPr spc="-50" dirty="0"/>
              <a:t> </a:t>
            </a:r>
            <a:r>
              <a:rPr dirty="0"/>
              <a:t>програми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6288" y="4525879"/>
            <a:ext cx="6446520" cy="23349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78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Профил: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Бакалавърска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степен, </a:t>
            </a:r>
            <a:r>
              <a:rPr sz="1800" spc="-35" dirty="0">
                <a:solidFill>
                  <a:srgbClr val="375F92"/>
                </a:solidFill>
                <a:latin typeface="Calibri"/>
                <a:cs typeface="Calibri"/>
              </a:rPr>
              <a:t>получена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най-късно </a:t>
            </a:r>
            <a:r>
              <a:rPr sz="1800" spc="-5" dirty="0" err="1">
                <a:solidFill>
                  <a:srgbClr val="375F92"/>
                </a:solidFill>
                <a:latin typeface="Calibri"/>
                <a:cs typeface="Calibri"/>
              </a:rPr>
              <a:t>до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1.09.202</a:t>
            </a:r>
            <a:r>
              <a:rPr lang="en-US" b="1" spc="-5" dirty="0">
                <a:solidFill>
                  <a:srgbClr val="375F92"/>
                </a:solidFill>
                <a:latin typeface="Calibri"/>
                <a:cs typeface="Calibri"/>
              </a:rPr>
              <a:t>4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85" dirty="0">
                <a:solidFill>
                  <a:srgbClr val="375F92"/>
                </a:solidFill>
                <a:latin typeface="Calibri"/>
                <a:cs typeface="Calibri"/>
              </a:rPr>
              <a:t>г. 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Продължителност: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10 месеца (една академична година) 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Стойност: 60 000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USD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dirty="0" err="1">
                <a:solidFill>
                  <a:srgbClr val="375F92"/>
                </a:solidFill>
                <a:latin typeface="Calibri"/>
                <a:cs typeface="Calibri"/>
              </a:rPr>
              <a:t>стипендия</a:t>
            </a:r>
            <a:r>
              <a:rPr lang="bg-BG" sz="18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lang="en-US" sz="1800" dirty="0">
                <a:solidFill>
                  <a:srgbClr val="375F92"/>
                </a:solidFill>
                <a:latin typeface="Calibri"/>
                <a:cs typeface="Calibri"/>
              </a:rPr>
              <a:t>(+ </a:t>
            </a:r>
            <a:r>
              <a:rPr lang="bg-BG" sz="1800" dirty="0">
                <a:solidFill>
                  <a:srgbClr val="375F92"/>
                </a:solidFill>
                <a:latin typeface="Calibri"/>
                <a:cs typeface="Calibri"/>
              </a:rPr>
              <a:t>двупосочен самолетен билет, здравна застраховка и безплатна виза </a:t>
            </a:r>
            <a:r>
              <a:rPr lang="en-US" sz="1800" dirty="0">
                <a:solidFill>
                  <a:srgbClr val="375F92"/>
                </a:solidFill>
                <a:latin typeface="Calibri"/>
                <a:cs typeface="Calibri"/>
              </a:rPr>
              <a:t>J-1)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Брой: </a:t>
            </a:r>
            <a:r>
              <a:rPr lang="en-US" b="1" spc="-5" dirty="0">
                <a:solidFill>
                  <a:srgbClr val="375F92"/>
                </a:solidFill>
                <a:latin typeface="Calibri"/>
                <a:cs typeface="Calibri"/>
              </a:rPr>
              <a:t>4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lang="bg-BG" dirty="0">
                <a:solidFill>
                  <a:srgbClr val="375F92"/>
                </a:solidFill>
                <a:latin typeface="Calibri"/>
                <a:cs typeface="Calibri"/>
              </a:rPr>
              <a:t>основни кандидати и 2-3 резервни с възможност за участие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 в зависимост </a:t>
            </a:r>
            <a:r>
              <a:rPr sz="1800" spc="-5" dirty="0" err="1">
                <a:solidFill>
                  <a:srgbClr val="375F92"/>
                </a:solidFill>
                <a:latin typeface="Calibri"/>
                <a:cs typeface="Calibri"/>
              </a:rPr>
              <a:t>от</a:t>
            </a:r>
            <a:r>
              <a:rPr sz="1800" spc="-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dirty="0" err="1">
                <a:solidFill>
                  <a:srgbClr val="375F92"/>
                </a:solidFill>
                <a:latin typeface="Calibri"/>
                <a:cs typeface="Calibri"/>
              </a:rPr>
              <a:t>бюджета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336023" y="1132332"/>
            <a:ext cx="2820923" cy="37612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14059" y="1510283"/>
            <a:ext cx="3217151" cy="25191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29856" y="5077967"/>
            <a:ext cx="2909314" cy="16367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2332" y="997798"/>
            <a:ext cx="4494074" cy="33704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3423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6372" y="125809"/>
            <a:ext cx="544195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Стипендии</a:t>
            </a:r>
            <a:r>
              <a:rPr spc="-5" dirty="0"/>
              <a:t> </a:t>
            </a:r>
            <a:r>
              <a:rPr dirty="0"/>
              <a:t>“Фулбрайт”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за </a:t>
            </a:r>
            <a:r>
              <a:rPr dirty="0"/>
              <a:t>магистърски и </a:t>
            </a:r>
            <a:r>
              <a:rPr spc="-5" dirty="0"/>
              <a:t>докторски</a:t>
            </a:r>
            <a:r>
              <a:rPr spc="-50" dirty="0"/>
              <a:t> </a:t>
            </a:r>
            <a:r>
              <a:rPr dirty="0"/>
              <a:t>програми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8200" y="4421933"/>
            <a:ext cx="7543800" cy="20544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2745">
              <a:lnSpc>
                <a:spcPct val="100000"/>
              </a:lnSpc>
              <a:spcBef>
                <a:spcPts val="1080"/>
              </a:spcBef>
            </a:pPr>
            <a:r>
              <a:rPr lang="bg-BG" sz="1600" dirty="0">
                <a:solidFill>
                  <a:srgbClr val="375F92"/>
                </a:solidFill>
                <a:latin typeface="Calibri"/>
                <a:cs typeface="Calibri"/>
              </a:rPr>
              <a:t>На номинираните кандидати се предоставя следната помощ: </a:t>
            </a:r>
          </a:p>
          <a:p>
            <a:pPr marL="298450" marR="372745" indent="-285750">
              <a:lnSpc>
                <a:spcPct val="100000"/>
              </a:lnSpc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bg-BG" sz="1600" dirty="0">
                <a:solidFill>
                  <a:srgbClr val="375F92"/>
                </a:solidFill>
                <a:latin typeface="Calibri"/>
                <a:cs typeface="Calibri"/>
              </a:rPr>
              <a:t>заплащане на таксите за кандидатстване и</a:t>
            </a:r>
            <a:r>
              <a:rPr sz="1600" dirty="0">
                <a:solidFill>
                  <a:srgbClr val="375F92"/>
                </a:solidFill>
                <a:latin typeface="Calibri"/>
                <a:cs typeface="Calibri"/>
              </a:rPr>
              <a:t> подаване </a:t>
            </a:r>
            <a:r>
              <a:rPr sz="1600" dirty="0" err="1">
                <a:solidFill>
                  <a:srgbClr val="375F92"/>
                </a:solidFill>
                <a:latin typeface="Calibri"/>
                <a:cs typeface="Calibri"/>
              </a:rPr>
              <a:t>на</a:t>
            </a:r>
            <a:r>
              <a:rPr sz="16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spc="-5" dirty="0" err="1">
                <a:solidFill>
                  <a:srgbClr val="375F92"/>
                </a:solidFill>
                <a:latin typeface="Calibri"/>
                <a:cs typeface="Calibri"/>
              </a:rPr>
              <a:t>документи</a:t>
            </a:r>
            <a:r>
              <a:rPr lang="bg-BG" sz="1600" spc="-5" dirty="0">
                <a:solidFill>
                  <a:srgbClr val="375F92"/>
                </a:solidFill>
                <a:latin typeface="Calibri"/>
                <a:cs typeface="Calibri"/>
              </a:rPr>
              <a:t>те</a:t>
            </a:r>
            <a:r>
              <a:rPr sz="1600" spc="-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75F92"/>
                </a:solidFill>
                <a:latin typeface="Calibri"/>
                <a:cs typeface="Calibri"/>
              </a:rPr>
              <a:t>в </a:t>
            </a:r>
            <a:r>
              <a:rPr sz="1600" dirty="0" err="1">
                <a:solidFill>
                  <a:srgbClr val="375F92"/>
                </a:solidFill>
                <a:latin typeface="Calibri"/>
                <a:cs typeface="Calibri"/>
              </a:rPr>
              <a:t>американските</a:t>
            </a:r>
            <a:r>
              <a:rPr lang="bg-BG" sz="16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dirty="0" err="1">
                <a:solidFill>
                  <a:srgbClr val="375F92"/>
                </a:solidFill>
                <a:latin typeface="Calibri"/>
                <a:cs typeface="Calibri"/>
              </a:rPr>
              <a:t>университети</a:t>
            </a:r>
            <a:r>
              <a:rPr lang="bg-BG" sz="1600" dirty="0">
                <a:solidFill>
                  <a:srgbClr val="375F92"/>
                </a:solidFill>
                <a:latin typeface="Calibri"/>
                <a:cs typeface="Calibri"/>
              </a:rPr>
              <a:t> от програма „Фулбрайт“;</a:t>
            </a:r>
          </a:p>
          <a:p>
            <a:pPr marL="298450" marR="372745" indent="-285750">
              <a:lnSpc>
                <a:spcPct val="100000"/>
              </a:lnSpc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bg-BG" sz="1600" dirty="0">
                <a:solidFill>
                  <a:srgbClr val="375F92"/>
                </a:solidFill>
                <a:latin typeface="Calibri"/>
                <a:cs typeface="Calibri"/>
              </a:rPr>
              <a:t>безплатна п</a:t>
            </a:r>
            <a:r>
              <a:rPr sz="1600" dirty="0" err="1">
                <a:solidFill>
                  <a:srgbClr val="375F92"/>
                </a:solidFill>
                <a:latin typeface="Calibri"/>
                <a:cs typeface="Calibri"/>
              </a:rPr>
              <a:t>одготовка</a:t>
            </a:r>
            <a:r>
              <a:rPr sz="16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dirty="0" err="1">
                <a:solidFill>
                  <a:srgbClr val="375F92"/>
                </a:solidFill>
                <a:latin typeface="Calibri"/>
                <a:cs typeface="Calibri"/>
              </a:rPr>
              <a:t>за</a:t>
            </a:r>
            <a:r>
              <a:rPr sz="16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dirty="0" err="1">
                <a:solidFill>
                  <a:srgbClr val="375F92"/>
                </a:solidFill>
                <a:latin typeface="Calibri"/>
                <a:cs typeface="Calibri"/>
              </a:rPr>
              <a:t>стандартизираните</a:t>
            </a:r>
            <a:r>
              <a:rPr lang="bg-BG" sz="1600">
                <a:solidFill>
                  <a:srgbClr val="375F92"/>
                </a:solidFill>
                <a:latin typeface="Calibri"/>
                <a:cs typeface="Calibri"/>
              </a:rPr>
              <a:t> американски</a:t>
            </a:r>
            <a:r>
              <a:rPr sz="1600" spc="-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spc="-5" dirty="0" err="1">
                <a:solidFill>
                  <a:srgbClr val="375F92"/>
                </a:solidFill>
                <a:latin typeface="Calibri"/>
                <a:cs typeface="Calibri"/>
              </a:rPr>
              <a:t>тестове</a:t>
            </a:r>
            <a:r>
              <a:rPr lang="bg-BG" sz="1600" spc="-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lang="en-US" sz="1600" spc="-5" dirty="0">
                <a:solidFill>
                  <a:srgbClr val="375F92"/>
                </a:solidFill>
                <a:latin typeface="Calibri"/>
                <a:cs typeface="Calibri"/>
              </a:rPr>
              <a:t>TOEFL </a:t>
            </a:r>
            <a:r>
              <a:rPr lang="bg-BG" sz="1600" spc="-5" dirty="0">
                <a:solidFill>
                  <a:srgbClr val="375F92"/>
                </a:solidFill>
                <a:latin typeface="Calibri"/>
                <a:cs typeface="Calibri"/>
              </a:rPr>
              <a:t>и</a:t>
            </a:r>
            <a:r>
              <a:rPr lang="en-US" sz="1600" spc="-5" dirty="0">
                <a:solidFill>
                  <a:srgbClr val="375F92"/>
                </a:solidFill>
                <a:latin typeface="Calibri"/>
                <a:cs typeface="Calibri"/>
              </a:rPr>
              <a:t> GRE</a:t>
            </a:r>
            <a:r>
              <a:rPr lang="bg-BG" sz="1600" spc="-5" dirty="0">
                <a:solidFill>
                  <a:srgbClr val="375F92"/>
                </a:solidFill>
                <a:latin typeface="Calibri"/>
                <a:cs typeface="Calibri"/>
              </a:rPr>
              <a:t>;</a:t>
            </a:r>
          </a:p>
          <a:p>
            <a:pPr marL="298450" marR="372745" indent="-285750">
              <a:lnSpc>
                <a:spcPct val="100000"/>
              </a:lnSpc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bg-BG" sz="1600" spc="-5" dirty="0">
                <a:solidFill>
                  <a:srgbClr val="375F92"/>
                </a:solidFill>
                <a:latin typeface="Calibri"/>
                <a:cs typeface="Calibri"/>
              </a:rPr>
              <a:t>безплатни ваучери за явяване на тестовете </a:t>
            </a:r>
            <a:r>
              <a:rPr lang="en-US" sz="1600" spc="-5" dirty="0">
                <a:solidFill>
                  <a:srgbClr val="375F92"/>
                </a:solidFill>
                <a:latin typeface="Calibri"/>
                <a:cs typeface="Calibri"/>
              </a:rPr>
              <a:t>TOEFL </a:t>
            </a:r>
            <a:r>
              <a:rPr lang="bg-BG" sz="1600" spc="-5" dirty="0">
                <a:solidFill>
                  <a:srgbClr val="375F92"/>
                </a:solidFill>
                <a:latin typeface="Calibri"/>
                <a:cs typeface="Calibri"/>
              </a:rPr>
              <a:t>и </a:t>
            </a:r>
            <a:r>
              <a:rPr lang="en-US" sz="1600" spc="-5" dirty="0">
                <a:solidFill>
                  <a:srgbClr val="375F92"/>
                </a:solidFill>
                <a:latin typeface="Calibri"/>
                <a:cs typeface="Calibri"/>
              </a:rPr>
              <a:t>GRE</a:t>
            </a:r>
            <a:r>
              <a:rPr lang="bg-BG" sz="1600" spc="-5" dirty="0">
                <a:solidFill>
                  <a:srgbClr val="375F92"/>
                </a:solidFill>
                <a:latin typeface="Calibri"/>
                <a:cs typeface="Calibri"/>
              </a:rPr>
              <a:t>;</a:t>
            </a:r>
          </a:p>
          <a:p>
            <a:pPr marL="298450" marR="372745" indent="-285750">
              <a:lnSpc>
                <a:spcPct val="100000"/>
              </a:lnSpc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bg-BG" sz="1600" spc="-5" dirty="0">
                <a:solidFill>
                  <a:srgbClr val="375F92"/>
                </a:solidFill>
                <a:latin typeface="Calibri"/>
                <a:cs typeface="Calibri"/>
              </a:rPr>
              <a:t>преговори за най-изгодните условия на прием в американските университети.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11" name="Picture 10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91ADCD3-657C-FB20-DF5C-21C04304F6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804" y="1395970"/>
            <a:ext cx="5000518" cy="2740880"/>
          </a:xfrm>
          <a:prstGeom prst="rect">
            <a:avLst/>
          </a:prstGeom>
        </p:spPr>
      </p:pic>
      <p:pic>
        <p:nvPicPr>
          <p:cNvPr id="13" name="Picture 12" descr="A person walking down a street&#10;&#10;Description automatically generated with low confidence">
            <a:extLst>
              <a:ext uri="{FF2B5EF4-FFF2-40B4-BE49-F238E27FC236}">
                <a16:creationId xmlns:a16="http://schemas.microsoft.com/office/drawing/2014/main" id="{63A9F34D-554D-08C6-27BC-D585EF3F66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2057400"/>
            <a:ext cx="3086100" cy="4114800"/>
          </a:xfrm>
          <a:prstGeom prst="rect">
            <a:avLst/>
          </a:prstGeom>
        </p:spPr>
      </p:pic>
      <p:pic>
        <p:nvPicPr>
          <p:cNvPr id="15" name="Picture 14" descr="A person standing in front of a building&#10;&#10;Description automatically generated with medium confidence">
            <a:extLst>
              <a:ext uri="{FF2B5EF4-FFF2-40B4-BE49-F238E27FC236}">
                <a16:creationId xmlns:a16="http://schemas.microsoft.com/office/drawing/2014/main" id="{E6108240-7678-23ED-A9CF-B236B774D3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51" y="863866"/>
            <a:ext cx="2565255" cy="34203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7931" y="120395"/>
            <a:ext cx="11559540" cy="737870"/>
          </a:xfrm>
          <a:custGeom>
            <a:avLst/>
            <a:gdLst/>
            <a:ahLst/>
            <a:cxnLst/>
            <a:rect l="l" t="t" r="r" b="b"/>
            <a:pathLst>
              <a:path w="11559540" h="737869">
                <a:moveTo>
                  <a:pt x="0" y="0"/>
                </a:moveTo>
                <a:lnTo>
                  <a:pt x="11559540" y="0"/>
                </a:lnTo>
                <a:lnTo>
                  <a:pt x="11559540" y="737615"/>
                </a:lnTo>
                <a:lnTo>
                  <a:pt x="0" y="737615"/>
                </a:lnTo>
                <a:lnTo>
                  <a:pt x="0" y="0"/>
                </a:lnTo>
                <a:close/>
              </a:path>
            </a:pathLst>
          </a:custGeom>
          <a:solidFill>
            <a:srgbClr val="00AD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05998" y="124285"/>
            <a:ext cx="2584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Времева</a:t>
            </a:r>
            <a:r>
              <a:rPr sz="2400" spc="-90" dirty="0"/>
              <a:t> </a:t>
            </a:r>
            <a:r>
              <a:rPr sz="2400" spc="-5" dirty="0"/>
              <a:t>рамка</a:t>
            </a:r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8693" y="2957322"/>
            <a:ext cx="1483360" cy="1015365"/>
          </a:xfrm>
          <a:custGeom>
            <a:avLst/>
            <a:gdLst/>
            <a:ahLst/>
            <a:cxnLst/>
            <a:rect l="l" t="t" r="r" b="b"/>
            <a:pathLst>
              <a:path w="1483360" h="1015364">
                <a:moveTo>
                  <a:pt x="1381353" y="0"/>
                </a:moveTo>
                <a:lnTo>
                  <a:pt x="101498" y="0"/>
                </a:lnTo>
                <a:lnTo>
                  <a:pt x="61989" y="7975"/>
                </a:lnTo>
                <a:lnTo>
                  <a:pt x="29727" y="29727"/>
                </a:lnTo>
                <a:lnTo>
                  <a:pt x="7975" y="61989"/>
                </a:lnTo>
                <a:lnTo>
                  <a:pt x="0" y="101498"/>
                </a:lnTo>
                <a:lnTo>
                  <a:pt x="0" y="913485"/>
                </a:lnTo>
                <a:lnTo>
                  <a:pt x="7975" y="952994"/>
                </a:lnTo>
                <a:lnTo>
                  <a:pt x="29727" y="985256"/>
                </a:lnTo>
                <a:lnTo>
                  <a:pt x="61989" y="1007008"/>
                </a:lnTo>
                <a:lnTo>
                  <a:pt x="101498" y="1014984"/>
                </a:lnTo>
                <a:lnTo>
                  <a:pt x="1381353" y="1014984"/>
                </a:lnTo>
                <a:lnTo>
                  <a:pt x="1420862" y="1007008"/>
                </a:lnTo>
                <a:lnTo>
                  <a:pt x="1453124" y="985256"/>
                </a:lnTo>
                <a:lnTo>
                  <a:pt x="1474876" y="952994"/>
                </a:lnTo>
                <a:lnTo>
                  <a:pt x="1482852" y="913485"/>
                </a:lnTo>
                <a:lnTo>
                  <a:pt x="1482852" y="101498"/>
                </a:lnTo>
                <a:lnTo>
                  <a:pt x="1474876" y="61989"/>
                </a:lnTo>
                <a:lnTo>
                  <a:pt x="1453124" y="29727"/>
                </a:lnTo>
                <a:lnTo>
                  <a:pt x="1420862" y="7975"/>
                </a:lnTo>
                <a:lnTo>
                  <a:pt x="138135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9933" y="3209950"/>
            <a:ext cx="1318895" cy="462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>
              <a:lnSpc>
                <a:spcPts val="172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lang="en-US" sz="1500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-5" dirty="0" err="1">
                <a:solidFill>
                  <a:srgbClr val="FFFFFF"/>
                </a:solidFill>
                <a:latin typeface="Calibri"/>
                <a:cs typeface="Calibri"/>
              </a:rPr>
              <a:t>Май</a:t>
            </a:r>
            <a:r>
              <a:rPr sz="15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202</a:t>
            </a:r>
            <a:r>
              <a:rPr lang="en-US" sz="150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15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endParaRPr sz="1500" dirty="0">
              <a:latin typeface="Calibri"/>
              <a:cs typeface="Calibri"/>
            </a:endParaRPr>
          </a:p>
          <a:p>
            <a:pPr marL="12700">
              <a:lnSpc>
                <a:spcPts val="1720"/>
              </a:lnSpc>
            </a:pPr>
            <a:r>
              <a:rPr sz="1500" spc="-5" dirty="0">
                <a:solidFill>
                  <a:srgbClr val="FFFFFF"/>
                </a:solidFill>
                <a:latin typeface="Calibri"/>
                <a:cs typeface="Calibri"/>
              </a:rPr>
              <a:t>кандидатстване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48611" y="3279647"/>
            <a:ext cx="314325" cy="368935"/>
          </a:xfrm>
          <a:custGeom>
            <a:avLst/>
            <a:gdLst/>
            <a:ahLst/>
            <a:cxnLst/>
            <a:rect l="l" t="t" r="r" b="b"/>
            <a:pathLst>
              <a:path w="314325" h="368935">
                <a:moveTo>
                  <a:pt x="156972" y="0"/>
                </a:moveTo>
                <a:lnTo>
                  <a:pt x="156972" y="73761"/>
                </a:lnTo>
                <a:lnTo>
                  <a:pt x="0" y="73761"/>
                </a:lnTo>
                <a:lnTo>
                  <a:pt x="0" y="295046"/>
                </a:lnTo>
                <a:lnTo>
                  <a:pt x="156972" y="295046"/>
                </a:lnTo>
                <a:lnTo>
                  <a:pt x="156972" y="368807"/>
                </a:lnTo>
                <a:lnTo>
                  <a:pt x="313944" y="184403"/>
                </a:lnTo>
                <a:lnTo>
                  <a:pt x="156972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94382" y="2957322"/>
            <a:ext cx="1483360" cy="1015365"/>
          </a:xfrm>
          <a:custGeom>
            <a:avLst/>
            <a:gdLst/>
            <a:ahLst/>
            <a:cxnLst/>
            <a:rect l="l" t="t" r="r" b="b"/>
            <a:pathLst>
              <a:path w="1483360" h="1015364">
                <a:moveTo>
                  <a:pt x="1381353" y="0"/>
                </a:moveTo>
                <a:lnTo>
                  <a:pt x="101498" y="0"/>
                </a:lnTo>
                <a:lnTo>
                  <a:pt x="61989" y="7975"/>
                </a:lnTo>
                <a:lnTo>
                  <a:pt x="29727" y="29727"/>
                </a:lnTo>
                <a:lnTo>
                  <a:pt x="7975" y="61989"/>
                </a:lnTo>
                <a:lnTo>
                  <a:pt x="0" y="101498"/>
                </a:lnTo>
                <a:lnTo>
                  <a:pt x="0" y="913485"/>
                </a:lnTo>
                <a:lnTo>
                  <a:pt x="7975" y="952994"/>
                </a:lnTo>
                <a:lnTo>
                  <a:pt x="29727" y="985256"/>
                </a:lnTo>
                <a:lnTo>
                  <a:pt x="61989" y="1007008"/>
                </a:lnTo>
                <a:lnTo>
                  <a:pt x="101498" y="1014984"/>
                </a:lnTo>
                <a:lnTo>
                  <a:pt x="1381353" y="1014984"/>
                </a:lnTo>
                <a:lnTo>
                  <a:pt x="1420862" y="1007008"/>
                </a:lnTo>
                <a:lnTo>
                  <a:pt x="1453124" y="985256"/>
                </a:lnTo>
                <a:lnTo>
                  <a:pt x="1474876" y="952994"/>
                </a:lnTo>
                <a:lnTo>
                  <a:pt x="1482852" y="913485"/>
                </a:lnTo>
                <a:lnTo>
                  <a:pt x="1482852" y="101498"/>
                </a:lnTo>
                <a:lnTo>
                  <a:pt x="1474876" y="61989"/>
                </a:lnTo>
                <a:lnTo>
                  <a:pt x="1453124" y="29727"/>
                </a:lnTo>
                <a:lnTo>
                  <a:pt x="1420862" y="7975"/>
                </a:lnTo>
                <a:lnTo>
                  <a:pt x="138135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572473" y="3209950"/>
            <a:ext cx="924560" cy="462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720"/>
              </a:lnSpc>
              <a:spcBef>
                <a:spcPts val="100"/>
              </a:spcBef>
            </a:pPr>
            <a:r>
              <a:rPr sz="1500" spc="-5" dirty="0" err="1">
                <a:solidFill>
                  <a:srgbClr val="FFFFFF"/>
                </a:solidFill>
                <a:latin typeface="Calibri"/>
                <a:cs typeface="Calibri"/>
              </a:rPr>
              <a:t>Юни</a:t>
            </a:r>
            <a:r>
              <a:rPr sz="1500" spc="-5" dirty="0">
                <a:solidFill>
                  <a:srgbClr val="FFFFFF"/>
                </a:solidFill>
                <a:latin typeface="Calibri"/>
                <a:cs typeface="Calibri"/>
              </a:rPr>
              <a:t> 202</a:t>
            </a:r>
            <a:r>
              <a:rPr lang="en-US" sz="1500" spc="-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15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endParaRPr sz="1500" dirty="0">
              <a:latin typeface="Calibri"/>
              <a:cs typeface="Calibri"/>
            </a:endParaRPr>
          </a:p>
          <a:p>
            <a:pPr algn="ctr">
              <a:lnSpc>
                <a:spcPts val="1720"/>
              </a:lnSpc>
            </a:pPr>
            <a:r>
              <a:rPr sz="1500" spc="-5" dirty="0">
                <a:solidFill>
                  <a:srgbClr val="FFFFFF"/>
                </a:solidFill>
                <a:latin typeface="Calibri"/>
                <a:cs typeface="Calibri"/>
              </a:rPr>
              <a:t>интервю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24300" y="3279647"/>
            <a:ext cx="314325" cy="368935"/>
          </a:xfrm>
          <a:custGeom>
            <a:avLst/>
            <a:gdLst/>
            <a:ahLst/>
            <a:cxnLst/>
            <a:rect l="l" t="t" r="r" b="b"/>
            <a:pathLst>
              <a:path w="314325" h="368935">
                <a:moveTo>
                  <a:pt x="156972" y="0"/>
                </a:moveTo>
                <a:lnTo>
                  <a:pt x="156972" y="73761"/>
                </a:lnTo>
                <a:lnTo>
                  <a:pt x="0" y="73761"/>
                </a:lnTo>
                <a:lnTo>
                  <a:pt x="0" y="295046"/>
                </a:lnTo>
                <a:lnTo>
                  <a:pt x="156972" y="295046"/>
                </a:lnTo>
                <a:lnTo>
                  <a:pt x="156972" y="368807"/>
                </a:lnTo>
                <a:lnTo>
                  <a:pt x="313944" y="184403"/>
                </a:lnTo>
                <a:lnTo>
                  <a:pt x="156972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70070" y="2957322"/>
            <a:ext cx="1483360" cy="1015365"/>
          </a:xfrm>
          <a:custGeom>
            <a:avLst/>
            <a:gdLst/>
            <a:ahLst/>
            <a:cxnLst/>
            <a:rect l="l" t="t" r="r" b="b"/>
            <a:pathLst>
              <a:path w="1483360" h="1015364">
                <a:moveTo>
                  <a:pt x="1381353" y="0"/>
                </a:moveTo>
                <a:lnTo>
                  <a:pt x="101498" y="0"/>
                </a:lnTo>
                <a:lnTo>
                  <a:pt x="61989" y="7975"/>
                </a:lnTo>
                <a:lnTo>
                  <a:pt x="29727" y="29727"/>
                </a:lnTo>
                <a:lnTo>
                  <a:pt x="7975" y="61989"/>
                </a:lnTo>
                <a:lnTo>
                  <a:pt x="0" y="101498"/>
                </a:lnTo>
                <a:lnTo>
                  <a:pt x="0" y="913485"/>
                </a:lnTo>
                <a:lnTo>
                  <a:pt x="7975" y="952994"/>
                </a:lnTo>
                <a:lnTo>
                  <a:pt x="29727" y="985256"/>
                </a:lnTo>
                <a:lnTo>
                  <a:pt x="61989" y="1007008"/>
                </a:lnTo>
                <a:lnTo>
                  <a:pt x="101498" y="1014984"/>
                </a:lnTo>
                <a:lnTo>
                  <a:pt x="1381353" y="1014984"/>
                </a:lnTo>
                <a:lnTo>
                  <a:pt x="1420862" y="1007008"/>
                </a:lnTo>
                <a:lnTo>
                  <a:pt x="1453124" y="985256"/>
                </a:lnTo>
                <a:lnTo>
                  <a:pt x="1474876" y="952994"/>
                </a:lnTo>
                <a:lnTo>
                  <a:pt x="1482852" y="913485"/>
                </a:lnTo>
                <a:lnTo>
                  <a:pt x="1482852" y="101498"/>
                </a:lnTo>
                <a:lnTo>
                  <a:pt x="1474876" y="61989"/>
                </a:lnTo>
                <a:lnTo>
                  <a:pt x="1453124" y="29727"/>
                </a:lnTo>
                <a:lnTo>
                  <a:pt x="1420862" y="7975"/>
                </a:lnTo>
                <a:lnTo>
                  <a:pt x="138135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455286" y="3207473"/>
            <a:ext cx="1132840" cy="462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100"/>
              </a:spcBef>
              <a:tabLst>
                <a:tab pos="508634" algn="l"/>
                <a:tab pos="1024890" algn="l"/>
              </a:tabLst>
            </a:pPr>
            <a:r>
              <a:rPr sz="1500" spc="-5" dirty="0">
                <a:solidFill>
                  <a:srgbClr val="FFFFFF"/>
                </a:solidFill>
                <a:latin typeface="Calibri"/>
                <a:cs typeface="Calibri"/>
              </a:rPr>
              <a:t>Юл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и	</a:t>
            </a:r>
            <a:r>
              <a:rPr sz="1500" spc="-5" dirty="0">
                <a:solidFill>
                  <a:srgbClr val="FFFFFF"/>
                </a:solidFill>
                <a:latin typeface="Calibri"/>
                <a:cs typeface="Calibri"/>
              </a:rPr>
              <a:t>202</a:t>
            </a:r>
            <a:r>
              <a:rPr lang="en-US" sz="1500" spc="-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	–</a:t>
            </a:r>
            <a:endParaRPr sz="1500" dirty="0">
              <a:latin typeface="Calibri"/>
              <a:cs typeface="Calibri"/>
            </a:endParaRPr>
          </a:p>
          <a:p>
            <a:pPr marL="13970">
              <a:lnSpc>
                <a:spcPts val="1720"/>
              </a:lnSpc>
            </a:pPr>
            <a:r>
              <a:rPr sz="1500" spc="-5" dirty="0">
                <a:solidFill>
                  <a:srgbClr val="FFFFFF"/>
                </a:solidFill>
                <a:latin typeface="Calibri"/>
                <a:cs typeface="Calibri"/>
              </a:rPr>
              <a:t>номинация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999988" y="3279647"/>
            <a:ext cx="314325" cy="368935"/>
          </a:xfrm>
          <a:custGeom>
            <a:avLst/>
            <a:gdLst/>
            <a:ahLst/>
            <a:cxnLst/>
            <a:rect l="l" t="t" r="r" b="b"/>
            <a:pathLst>
              <a:path w="314325" h="368935">
                <a:moveTo>
                  <a:pt x="156972" y="0"/>
                </a:moveTo>
                <a:lnTo>
                  <a:pt x="156972" y="73761"/>
                </a:lnTo>
                <a:lnTo>
                  <a:pt x="0" y="73761"/>
                </a:lnTo>
                <a:lnTo>
                  <a:pt x="0" y="295046"/>
                </a:lnTo>
                <a:lnTo>
                  <a:pt x="156972" y="295046"/>
                </a:lnTo>
                <a:lnTo>
                  <a:pt x="156972" y="368807"/>
                </a:lnTo>
                <a:lnTo>
                  <a:pt x="313944" y="184403"/>
                </a:lnTo>
                <a:lnTo>
                  <a:pt x="156972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5758" y="2957322"/>
            <a:ext cx="1483360" cy="1015365"/>
          </a:xfrm>
          <a:custGeom>
            <a:avLst/>
            <a:gdLst/>
            <a:ahLst/>
            <a:cxnLst/>
            <a:rect l="l" t="t" r="r" b="b"/>
            <a:pathLst>
              <a:path w="1483359" h="1015364">
                <a:moveTo>
                  <a:pt x="1381353" y="0"/>
                </a:moveTo>
                <a:lnTo>
                  <a:pt x="101498" y="0"/>
                </a:lnTo>
                <a:lnTo>
                  <a:pt x="61989" y="7975"/>
                </a:lnTo>
                <a:lnTo>
                  <a:pt x="29727" y="29727"/>
                </a:lnTo>
                <a:lnTo>
                  <a:pt x="7975" y="61989"/>
                </a:lnTo>
                <a:lnTo>
                  <a:pt x="0" y="101498"/>
                </a:lnTo>
                <a:lnTo>
                  <a:pt x="0" y="913485"/>
                </a:lnTo>
                <a:lnTo>
                  <a:pt x="7975" y="952994"/>
                </a:lnTo>
                <a:lnTo>
                  <a:pt x="29727" y="985256"/>
                </a:lnTo>
                <a:lnTo>
                  <a:pt x="61989" y="1007008"/>
                </a:lnTo>
                <a:lnTo>
                  <a:pt x="101498" y="1014984"/>
                </a:lnTo>
                <a:lnTo>
                  <a:pt x="1381353" y="1014984"/>
                </a:lnTo>
                <a:lnTo>
                  <a:pt x="1420862" y="1007008"/>
                </a:lnTo>
                <a:lnTo>
                  <a:pt x="1453124" y="985256"/>
                </a:lnTo>
                <a:lnTo>
                  <a:pt x="1474876" y="952994"/>
                </a:lnTo>
                <a:lnTo>
                  <a:pt x="1482852" y="913485"/>
                </a:lnTo>
                <a:lnTo>
                  <a:pt x="1482852" y="101498"/>
                </a:lnTo>
                <a:lnTo>
                  <a:pt x="1474876" y="61989"/>
                </a:lnTo>
                <a:lnTo>
                  <a:pt x="1453124" y="29727"/>
                </a:lnTo>
                <a:lnTo>
                  <a:pt x="1420862" y="7975"/>
                </a:lnTo>
                <a:lnTo>
                  <a:pt x="138135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554254" y="3000654"/>
            <a:ext cx="1259840" cy="882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720"/>
              </a:lnSpc>
              <a:spcBef>
                <a:spcPts val="100"/>
              </a:spcBef>
            </a:pPr>
            <a:r>
              <a:rPr sz="1500" spc="-5" dirty="0" err="1">
                <a:solidFill>
                  <a:srgbClr val="FFFFFF"/>
                </a:solidFill>
                <a:latin typeface="Calibri"/>
                <a:cs typeface="Calibri"/>
              </a:rPr>
              <a:t>Октомври</a:t>
            </a:r>
            <a:r>
              <a:rPr sz="15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Calibri"/>
                <a:cs typeface="Calibri"/>
              </a:rPr>
              <a:t>202</a:t>
            </a:r>
            <a:r>
              <a:rPr lang="en-US" sz="1500" spc="-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500" dirty="0">
              <a:latin typeface="Calibri"/>
              <a:cs typeface="Calibri"/>
            </a:endParaRPr>
          </a:p>
          <a:p>
            <a:pPr marL="67310" marR="55244" algn="ctr">
              <a:lnSpc>
                <a:spcPct val="91700"/>
              </a:lnSpc>
              <a:spcBef>
                <a:spcPts val="70"/>
              </a:spcBef>
            </a:pP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sz="1500" spc="-5" dirty="0">
                <a:solidFill>
                  <a:srgbClr val="FFFFFF"/>
                </a:solidFill>
                <a:latin typeface="Calibri"/>
                <a:cs typeface="Calibri"/>
              </a:rPr>
              <a:t>пълен  комплект</a:t>
            </a:r>
            <a:r>
              <a:rPr sz="15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Calibri"/>
                <a:cs typeface="Calibri"/>
              </a:rPr>
              <a:t>към  </a:t>
            </a:r>
            <a:r>
              <a:rPr sz="1500" spc="5" dirty="0">
                <a:solidFill>
                  <a:srgbClr val="FFFFFF"/>
                </a:solidFill>
                <a:latin typeface="Calibri"/>
                <a:cs typeface="Calibri"/>
              </a:rPr>
              <a:t>IIE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075676" y="3279647"/>
            <a:ext cx="314325" cy="368935"/>
          </a:xfrm>
          <a:custGeom>
            <a:avLst/>
            <a:gdLst/>
            <a:ahLst/>
            <a:cxnLst/>
            <a:rect l="l" t="t" r="r" b="b"/>
            <a:pathLst>
              <a:path w="314325" h="368935">
                <a:moveTo>
                  <a:pt x="156972" y="0"/>
                </a:moveTo>
                <a:lnTo>
                  <a:pt x="156972" y="73761"/>
                </a:lnTo>
                <a:lnTo>
                  <a:pt x="0" y="73761"/>
                </a:lnTo>
                <a:lnTo>
                  <a:pt x="0" y="295046"/>
                </a:lnTo>
                <a:lnTo>
                  <a:pt x="156972" y="295046"/>
                </a:lnTo>
                <a:lnTo>
                  <a:pt x="156972" y="368807"/>
                </a:lnTo>
                <a:lnTo>
                  <a:pt x="313944" y="184403"/>
                </a:lnTo>
                <a:lnTo>
                  <a:pt x="156972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21445" y="2957322"/>
            <a:ext cx="1483360" cy="1015365"/>
          </a:xfrm>
          <a:custGeom>
            <a:avLst/>
            <a:gdLst/>
            <a:ahLst/>
            <a:cxnLst/>
            <a:rect l="l" t="t" r="r" b="b"/>
            <a:pathLst>
              <a:path w="1483359" h="1015364">
                <a:moveTo>
                  <a:pt x="1381353" y="0"/>
                </a:moveTo>
                <a:lnTo>
                  <a:pt x="101498" y="0"/>
                </a:lnTo>
                <a:lnTo>
                  <a:pt x="61989" y="7975"/>
                </a:lnTo>
                <a:lnTo>
                  <a:pt x="29727" y="29727"/>
                </a:lnTo>
                <a:lnTo>
                  <a:pt x="7975" y="61989"/>
                </a:lnTo>
                <a:lnTo>
                  <a:pt x="0" y="101498"/>
                </a:lnTo>
                <a:lnTo>
                  <a:pt x="0" y="913485"/>
                </a:lnTo>
                <a:lnTo>
                  <a:pt x="7975" y="952994"/>
                </a:lnTo>
                <a:lnTo>
                  <a:pt x="29727" y="985256"/>
                </a:lnTo>
                <a:lnTo>
                  <a:pt x="61989" y="1007008"/>
                </a:lnTo>
                <a:lnTo>
                  <a:pt x="101498" y="1014984"/>
                </a:lnTo>
                <a:lnTo>
                  <a:pt x="1381353" y="1014984"/>
                </a:lnTo>
                <a:lnTo>
                  <a:pt x="1420862" y="1007008"/>
                </a:lnTo>
                <a:lnTo>
                  <a:pt x="1453124" y="985256"/>
                </a:lnTo>
                <a:lnTo>
                  <a:pt x="1474876" y="952994"/>
                </a:lnTo>
                <a:lnTo>
                  <a:pt x="1482852" y="913485"/>
                </a:lnTo>
                <a:lnTo>
                  <a:pt x="1482852" y="101498"/>
                </a:lnTo>
                <a:lnTo>
                  <a:pt x="1474876" y="61989"/>
                </a:lnTo>
                <a:lnTo>
                  <a:pt x="1453124" y="29727"/>
                </a:lnTo>
                <a:lnTo>
                  <a:pt x="1420862" y="7975"/>
                </a:lnTo>
                <a:lnTo>
                  <a:pt x="138135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692527" y="3209950"/>
            <a:ext cx="1140460" cy="462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720"/>
              </a:lnSpc>
              <a:spcBef>
                <a:spcPts val="100"/>
              </a:spcBef>
            </a:pPr>
            <a:r>
              <a:rPr sz="1500" spc="-5" dirty="0" err="1">
                <a:solidFill>
                  <a:srgbClr val="FFFFFF"/>
                </a:solidFill>
                <a:latin typeface="Calibri"/>
                <a:cs typeface="Calibri"/>
              </a:rPr>
              <a:t>Април</a:t>
            </a:r>
            <a:r>
              <a:rPr sz="1500" spc="-5" dirty="0">
                <a:solidFill>
                  <a:srgbClr val="FFFFFF"/>
                </a:solidFill>
                <a:latin typeface="Calibri"/>
                <a:cs typeface="Calibri"/>
              </a:rPr>
              <a:t> 202</a:t>
            </a:r>
            <a:r>
              <a:rPr lang="en-US" sz="1500" spc="-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15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endParaRPr sz="1500" dirty="0">
              <a:latin typeface="Calibri"/>
              <a:cs typeface="Calibri"/>
            </a:endParaRPr>
          </a:p>
          <a:p>
            <a:pPr algn="ctr">
              <a:lnSpc>
                <a:spcPts val="1720"/>
              </a:lnSpc>
            </a:pPr>
            <a:r>
              <a:rPr sz="1500" spc="-10" dirty="0">
                <a:solidFill>
                  <a:srgbClr val="FFFFFF"/>
                </a:solidFill>
                <a:latin typeface="Calibri"/>
                <a:cs typeface="Calibri"/>
              </a:rPr>
              <a:t>прием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151364" y="3279647"/>
            <a:ext cx="314325" cy="368935"/>
          </a:xfrm>
          <a:custGeom>
            <a:avLst/>
            <a:gdLst/>
            <a:ahLst/>
            <a:cxnLst/>
            <a:rect l="l" t="t" r="r" b="b"/>
            <a:pathLst>
              <a:path w="314325" h="368935">
                <a:moveTo>
                  <a:pt x="156972" y="0"/>
                </a:moveTo>
                <a:lnTo>
                  <a:pt x="156972" y="73761"/>
                </a:lnTo>
                <a:lnTo>
                  <a:pt x="0" y="73761"/>
                </a:lnTo>
                <a:lnTo>
                  <a:pt x="0" y="295046"/>
                </a:lnTo>
                <a:lnTo>
                  <a:pt x="156972" y="295046"/>
                </a:lnTo>
                <a:lnTo>
                  <a:pt x="156972" y="368807"/>
                </a:lnTo>
                <a:lnTo>
                  <a:pt x="313944" y="184403"/>
                </a:lnTo>
                <a:lnTo>
                  <a:pt x="156972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597133" y="2957322"/>
            <a:ext cx="1483360" cy="1015365"/>
          </a:xfrm>
          <a:custGeom>
            <a:avLst/>
            <a:gdLst/>
            <a:ahLst/>
            <a:cxnLst/>
            <a:rect l="l" t="t" r="r" b="b"/>
            <a:pathLst>
              <a:path w="1483359" h="1015364">
                <a:moveTo>
                  <a:pt x="1381353" y="0"/>
                </a:moveTo>
                <a:lnTo>
                  <a:pt x="101498" y="0"/>
                </a:lnTo>
                <a:lnTo>
                  <a:pt x="61989" y="7975"/>
                </a:lnTo>
                <a:lnTo>
                  <a:pt x="29727" y="29727"/>
                </a:lnTo>
                <a:lnTo>
                  <a:pt x="7975" y="61989"/>
                </a:lnTo>
                <a:lnTo>
                  <a:pt x="0" y="101498"/>
                </a:lnTo>
                <a:lnTo>
                  <a:pt x="0" y="913485"/>
                </a:lnTo>
                <a:lnTo>
                  <a:pt x="7975" y="952994"/>
                </a:lnTo>
                <a:lnTo>
                  <a:pt x="29727" y="985256"/>
                </a:lnTo>
                <a:lnTo>
                  <a:pt x="61989" y="1007008"/>
                </a:lnTo>
                <a:lnTo>
                  <a:pt x="101498" y="1014984"/>
                </a:lnTo>
                <a:lnTo>
                  <a:pt x="1381353" y="1014984"/>
                </a:lnTo>
                <a:lnTo>
                  <a:pt x="1420862" y="1007008"/>
                </a:lnTo>
                <a:lnTo>
                  <a:pt x="1453124" y="985256"/>
                </a:lnTo>
                <a:lnTo>
                  <a:pt x="1474876" y="952994"/>
                </a:lnTo>
                <a:lnTo>
                  <a:pt x="1482852" y="913485"/>
                </a:lnTo>
                <a:lnTo>
                  <a:pt x="1482852" y="101498"/>
                </a:lnTo>
                <a:lnTo>
                  <a:pt x="1474876" y="61989"/>
                </a:lnTo>
                <a:lnTo>
                  <a:pt x="1453124" y="29727"/>
                </a:lnTo>
                <a:lnTo>
                  <a:pt x="1420862" y="7975"/>
                </a:lnTo>
                <a:lnTo>
                  <a:pt x="138135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809147" y="3209950"/>
            <a:ext cx="1057910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40005" marR="5080" indent="-27940">
              <a:lnSpc>
                <a:spcPts val="1639"/>
              </a:lnSpc>
              <a:spcBef>
                <a:spcPts val="285"/>
              </a:spcBef>
            </a:pPr>
            <a:r>
              <a:rPr sz="1500" spc="-5" dirty="0" err="1">
                <a:solidFill>
                  <a:srgbClr val="FFFFFF"/>
                </a:solidFill>
                <a:latin typeface="Calibri"/>
                <a:cs typeface="Calibri"/>
              </a:rPr>
              <a:t>Август</a:t>
            </a:r>
            <a:r>
              <a:rPr sz="1500" spc="-5" dirty="0">
                <a:solidFill>
                  <a:srgbClr val="FFFFFF"/>
                </a:solidFill>
                <a:latin typeface="Calibri"/>
                <a:cs typeface="Calibri"/>
              </a:rPr>
              <a:t> 202</a:t>
            </a:r>
            <a:r>
              <a:rPr lang="en-US" sz="1500" spc="-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1500" spc="-5" dirty="0">
                <a:solidFill>
                  <a:srgbClr val="FFFFFF"/>
                </a:solidFill>
                <a:latin typeface="Calibri"/>
                <a:cs typeface="Calibri"/>
              </a:rPr>
              <a:t>-  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заминаване</a:t>
            </a:r>
            <a:endParaRPr sz="15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9527" y="125806"/>
            <a:ext cx="665670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Стипендии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“ФУЛБРАЙТ </a:t>
            </a:r>
            <a:r>
              <a:rPr dirty="0"/>
              <a:t>– Благодарност Към</a:t>
            </a:r>
            <a:r>
              <a:rPr spc="10" dirty="0"/>
              <a:t> </a:t>
            </a:r>
            <a:r>
              <a:rPr dirty="0"/>
              <a:t>Скандинавия”</a:t>
            </a:r>
          </a:p>
        </p:txBody>
      </p:sp>
      <p:sp>
        <p:nvSpPr>
          <p:cNvPr id="3" name="object 3"/>
          <p:cNvSpPr/>
          <p:nvPr/>
        </p:nvSpPr>
        <p:spPr>
          <a:xfrm>
            <a:off x="275843" y="120396"/>
            <a:ext cx="1891283" cy="7208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59523" y="949452"/>
            <a:ext cx="3579875" cy="23865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98804" y="3755135"/>
            <a:ext cx="3640823" cy="24277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1576" y="1016609"/>
            <a:ext cx="5863590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067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Съвместна стипендия за магистърски програми  “Фулбрайт – Институт Благодарност към</a:t>
            </a:r>
            <a:r>
              <a:rPr sz="1800" b="1" spc="-5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Скандинавия”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Стойност: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20 000 USD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for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tuition and</a:t>
            </a:r>
            <a:r>
              <a:rPr sz="1800" spc="-1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fees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Брой:</a:t>
            </a:r>
            <a:r>
              <a:rPr sz="1800" b="1" spc="-2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Номинираните за стипендия </a:t>
            </a:r>
            <a:r>
              <a:rPr sz="1800" i="1" spc="-5" dirty="0">
                <a:solidFill>
                  <a:srgbClr val="375F92"/>
                </a:solidFill>
                <a:latin typeface="Calibri"/>
                <a:cs typeface="Calibri"/>
              </a:rPr>
              <a:t>Фулбрайт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основни кандидати  получават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възможност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да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участват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в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конкурса чрез  написване на</a:t>
            </a:r>
            <a:r>
              <a:rPr sz="1800" spc="2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есе.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1395" y="3872484"/>
            <a:ext cx="3331451" cy="22219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80688" y="3852671"/>
            <a:ext cx="2987039" cy="22418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46148" y="125809"/>
            <a:ext cx="390334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304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СТИПЕНДИИ ФУЛБРАЙТ  </a:t>
            </a:r>
            <a:r>
              <a:rPr spc="5" dirty="0"/>
              <a:t>ЗА </a:t>
            </a:r>
            <a:r>
              <a:rPr spc="-5" dirty="0"/>
              <a:t>БЪЛГАРСКИ</a:t>
            </a:r>
            <a:r>
              <a:rPr spc="-85" dirty="0"/>
              <a:t> </a:t>
            </a:r>
            <a:r>
              <a:rPr spc="-5" dirty="0"/>
              <a:t>ГРАЖДАНИ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6853" y="920482"/>
            <a:ext cx="11275060" cy="1818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Съвместна стипендия за магистри по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бизнес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администрация </a:t>
            </a: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“Фулбрайт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– Бизнес </a:t>
            </a:r>
            <a:r>
              <a:rPr sz="1800" b="1" spc="-20" dirty="0">
                <a:solidFill>
                  <a:srgbClr val="375F92"/>
                </a:solidFill>
                <a:latin typeface="Calibri"/>
                <a:cs typeface="Calibri"/>
              </a:rPr>
              <a:t>колеж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Прайс към университета 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на</a:t>
            </a:r>
            <a:r>
              <a:rPr sz="1800" b="1" spc="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Оклахома”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Продължителност: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1.5</a:t>
            </a:r>
            <a:r>
              <a:rPr sz="1800" b="1" spc="-2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години</a:t>
            </a:r>
            <a:endParaRPr sz="1800">
              <a:latin typeface="Calibri"/>
              <a:cs typeface="Calibri"/>
            </a:endParaRPr>
          </a:p>
          <a:p>
            <a:pPr marL="12700" marR="5642610">
              <a:lnSpc>
                <a:spcPct val="100000"/>
              </a:lnSpc>
            </a:pP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Стойност: </a:t>
            </a:r>
            <a:r>
              <a:rPr sz="1800" spc="-15" dirty="0">
                <a:solidFill>
                  <a:srgbClr val="375F92"/>
                </a:solidFill>
                <a:latin typeface="Calibri"/>
                <a:cs typeface="Calibri"/>
              </a:rPr>
              <a:t>Издръжка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и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учебни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такси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за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периода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на цялата 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магистърска</a:t>
            </a:r>
            <a:r>
              <a:rPr sz="1800" spc="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програма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Брой:</a:t>
            </a:r>
            <a:r>
              <a:rPr sz="1800" b="1" spc="-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1-2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96000" y="2947416"/>
            <a:ext cx="2630423" cy="33817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12935" y="1548383"/>
            <a:ext cx="2567939" cy="29138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8588" y="3445255"/>
            <a:ext cx="5415915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20" dirty="0">
                <a:solidFill>
                  <a:srgbClr val="375F92"/>
                </a:solidFill>
                <a:latin typeface="Calibri"/>
                <a:cs typeface="Calibri"/>
              </a:rPr>
              <a:t>“The </a:t>
            </a: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course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on </a:t>
            </a: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Marketing Research </a:t>
            </a:r>
            <a:r>
              <a:rPr sz="2000" b="1" spc="-15" dirty="0">
                <a:solidFill>
                  <a:srgbClr val="375F92"/>
                </a:solidFill>
                <a:latin typeface="Calibri"/>
                <a:cs typeface="Calibri"/>
              </a:rPr>
              <a:t>was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brilliant. 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The </a:t>
            </a:r>
            <a:r>
              <a:rPr sz="2000" b="1" spc="-15" dirty="0">
                <a:solidFill>
                  <a:srgbClr val="375F92"/>
                </a:solidFill>
                <a:latin typeface="Calibri"/>
                <a:cs typeface="Calibri"/>
              </a:rPr>
              <a:t>program </a:t>
            </a: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offers </a:t>
            </a:r>
            <a:r>
              <a:rPr sz="2000" b="1" spc="-15" dirty="0">
                <a:solidFill>
                  <a:srgbClr val="375F92"/>
                </a:solidFill>
                <a:latin typeface="Calibri"/>
                <a:cs typeface="Calibri"/>
              </a:rPr>
              <a:t>several </a:t>
            </a: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concentrations </a:t>
            </a:r>
            <a:r>
              <a:rPr sz="2000" b="1" spc="-15" dirty="0">
                <a:solidFill>
                  <a:srgbClr val="375F92"/>
                </a:solidFill>
                <a:latin typeface="Calibri"/>
                <a:cs typeface="Calibri"/>
              </a:rPr>
              <a:t>to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chose 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from,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depending on </a:t>
            </a:r>
            <a:r>
              <a:rPr sz="2000" b="1" spc="-15" dirty="0">
                <a:solidFill>
                  <a:srgbClr val="375F92"/>
                </a:solidFill>
                <a:latin typeface="Calibri"/>
                <a:cs typeface="Calibri"/>
              </a:rPr>
              <a:t>someone’s interest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and 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background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–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Finance, </a:t>
            </a:r>
            <a:r>
              <a:rPr sz="2000" b="1" spc="-60" dirty="0">
                <a:solidFill>
                  <a:srgbClr val="375F92"/>
                </a:solidFill>
                <a:latin typeface="Calibri"/>
                <a:cs typeface="Calibri"/>
              </a:rPr>
              <a:t>IT, </a:t>
            </a: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Entrepreneurship.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I  chose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Finance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and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studied </a:t>
            </a: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interesting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and  </a:t>
            </a:r>
            <a:r>
              <a:rPr sz="2000" b="1" spc="-5" dirty="0">
                <a:solidFill>
                  <a:srgbClr val="375F92"/>
                </a:solidFill>
                <a:latin typeface="Calibri"/>
                <a:cs typeface="Calibri"/>
              </a:rPr>
              <a:t>challenging</a:t>
            </a:r>
            <a:r>
              <a:rPr sz="2000" b="1" spc="-3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375F92"/>
                </a:solidFill>
                <a:latin typeface="Calibri"/>
                <a:cs typeface="Calibri"/>
              </a:rPr>
              <a:t>material.”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375F92"/>
                </a:solidFill>
                <a:latin typeface="Calibri"/>
                <a:cs typeface="Calibri"/>
              </a:rPr>
              <a:t>Hristo </a:t>
            </a:r>
            <a:r>
              <a:rPr sz="2000" b="1" spc="-20" dirty="0">
                <a:solidFill>
                  <a:srgbClr val="375F92"/>
                </a:solidFill>
                <a:latin typeface="Calibri"/>
                <a:cs typeface="Calibri"/>
              </a:rPr>
              <a:t>Shemtov, </a:t>
            </a:r>
            <a:r>
              <a:rPr sz="2000" b="1" spc="-90" dirty="0">
                <a:solidFill>
                  <a:srgbClr val="375F92"/>
                </a:solidFill>
                <a:latin typeface="Calibri"/>
                <a:cs typeface="Calibri"/>
              </a:rPr>
              <a:t>AY</a:t>
            </a:r>
            <a:r>
              <a:rPr sz="2000" b="1" spc="-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375F92"/>
                </a:solidFill>
                <a:latin typeface="Calibri"/>
                <a:cs typeface="Calibri"/>
              </a:rPr>
              <a:t>2014-15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29794" y="125809"/>
            <a:ext cx="533717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5380" marR="5080" indent="-1123315">
              <a:lnSpc>
                <a:spcPct val="100000"/>
              </a:lnSpc>
              <a:spcBef>
                <a:spcPts val="100"/>
              </a:spcBef>
            </a:pPr>
            <a:r>
              <a:rPr dirty="0"/>
              <a:t>Програма </a:t>
            </a:r>
            <a:r>
              <a:rPr spc="-5" dirty="0"/>
              <a:t>за </a:t>
            </a:r>
            <a:r>
              <a:rPr dirty="0"/>
              <a:t>студентско</a:t>
            </a:r>
            <a:r>
              <a:rPr spc="-80" dirty="0"/>
              <a:t> </a:t>
            </a:r>
            <a:r>
              <a:rPr dirty="0"/>
              <a:t>кредитиране  </a:t>
            </a:r>
            <a:r>
              <a:rPr spc="-5" dirty="0"/>
              <a:t>от </a:t>
            </a:r>
            <a:r>
              <a:rPr dirty="0"/>
              <a:t>Токуда Банк и</a:t>
            </a:r>
            <a:r>
              <a:rPr spc="-30" dirty="0"/>
              <a:t> </a:t>
            </a:r>
            <a:r>
              <a:rPr spc="-5" dirty="0"/>
              <a:t>АБФ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29939" y="1019555"/>
            <a:ext cx="1129283" cy="11292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58611" y="1190244"/>
            <a:ext cx="2596819" cy="10027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91239" y="2318913"/>
            <a:ext cx="9429750" cy="335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СТИПЕНДИАНТИ ПО </a:t>
            </a:r>
            <a:r>
              <a:rPr sz="1800" b="1" spc="-15" dirty="0">
                <a:solidFill>
                  <a:srgbClr val="375F92"/>
                </a:solidFill>
                <a:latin typeface="Calibri"/>
                <a:cs typeface="Calibri"/>
              </a:rPr>
              <a:t>ПРОГРАМА </a:t>
            </a:r>
            <a:r>
              <a:rPr sz="1800" b="1" spc="-20" dirty="0">
                <a:solidFill>
                  <a:srgbClr val="375F92"/>
                </a:solidFill>
                <a:latin typeface="Calibri"/>
                <a:cs typeface="Calibri"/>
              </a:rPr>
              <a:t>FULBRIGHT, </a:t>
            </a:r>
            <a:r>
              <a:rPr sz="1800" b="1" spc="-25" dirty="0">
                <a:solidFill>
                  <a:srgbClr val="375F92"/>
                </a:solidFill>
                <a:latin typeface="Calibri"/>
                <a:cs typeface="Calibri"/>
              </a:rPr>
              <a:t>КОИТО </a:t>
            </a:r>
            <a:r>
              <a:rPr sz="1800" b="1" spc="-30" dirty="0">
                <a:solidFill>
                  <a:srgbClr val="375F92"/>
                </a:solidFill>
                <a:latin typeface="Calibri"/>
                <a:cs typeface="Calibri"/>
              </a:rPr>
              <a:t>ПЛАНИРАТ </a:t>
            </a:r>
            <a:r>
              <a:rPr sz="1800" b="1" spc="-15" dirty="0">
                <a:solidFill>
                  <a:srgbClr val="375F92"/>
                </a:solidFill>
                <a:latin typeface="Calibri"/>
                <a:cs typeface="Calibri"/>
              </a:rPr>
              <a:t>СВОЕТО БЪДЕЩЕ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В</a:t>
            </a:r>
            <a:r>
              <a:rPr sz="1800" b="1" spc="16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spc="-30" dirty="0">
                <a:solidFill>
                  <a:srgbClr val="375F92"/>
                </a:solidFill>
                <a:latin typeface="Calibri"/>
                <a:cs typeface="Calibri"/>
              </a:rPr>
              <a:t>БЪЛГАРИЯ</a:t>
            </a:r>
            <a:endParaRPr sz="1800">
              <a:latin typeface="Calibri"/>
              <a:cs typeface="Calibri"/>
            </a:endParaRPr>
          </a:p>
          <a:p>
            <a:pPr marL="12700" marR="274955">
              <a:lnSpc>
                <a:spcPct val="100000"/>
              </a:lnSpc>
            </a:pP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могат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да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се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възползват от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финансова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подкрепа,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предоставена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от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Фондация „Америка за  </a:t>
            </a:r>
            <a:r>
              <a:rPr sz="1800" spc="-25" dirty="0">
                <a:solidFill>
                  <a:srgbClr val="375F92"/>
                </a:solidFill>
                <a:latin typeface="Calibri"/>
                <a:cs typeface="Calibri"/>
              </a:rPr>
              <a:t>България“.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Достатъчно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е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след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завършване на образованието си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в САЩ да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работят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в</a:t>
            </a:r>
            <a:r>
              <a:rPr sz="1800" spc="17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България.</a:t>
            </a:r>
            <a:endParaRPr sz="1800">
              <a:latin typeface="Calibri"/>
              <a:cs typeface="Calibri"/>
            </a:endParaRPr>
          </a:p>
          <a:p>
            <a:pPr marL="12700" marR="5080" indent="31750">
              <a:lnSpc>
                <a:spcPct val="100000"/>
              </a:lnSpc>
              <a:spcBef>
                <a:spcPts val="1320"/>
              </a:spcBef>
            </a:pP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Фондация „Америка за България“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поема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ангажимент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да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погасява 20%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от главницата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по кредита  за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всяка </a:t>
            </a:r>
            <a:r>
              <a:rPr sz="1800" spc="-15" dirty="0">
                <a:solidFill>
                  <a:srgbClr val="375F92"/>
                </a:solidFill>
                <a:latin typeface="Calibri"/>
                <a:cs typeface="Calibri"/>
              </a:rPr>
              <a:t>година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(до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5 </a:t>
            </a:r>
            <a:r>
              <a:rPr sz="1800" spc="-15" dirty="0">
                <a:solidFill>
                  <a:srgbClr val="375F92"/>
                </a:solidFill>
                <a:latin typeface="Calibri"/>
                <a:cs typeface="Calibri"/>
              </a:rPr>
              <a:t>години),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в </a:t>
            </a:r>
            <a:r>
              <a:rPr sz="1800" spc="-15" dirty="0">
                <a:solidFill>
                  <a:srgbClr val="375F92"/>
                </a:solidFill>
                <a:latin typeface="Calibri"/>
                <a:cs typeface="Calibri"/>
              </a:rPr>
              <a:t>която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стипендиантът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работи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в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България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след завършване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на 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висшето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си образование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в</a:t>
            </a:r>
            <a:r>
              <a:rPr sz="1800" spc="8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университета.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18110">
              <a:lnSpc>
                <a:spcPct val="100000"/>
              </a:lnSpc>
              <a:spcBef>
                <a:spcPts val="1130"/>
              </a:spcBef>
            </a:pP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КРЕДИТ </a:t>
            </a:r>
            <a:r>
              <a:rPr sz="1800" b="1" spc="-30" dirty="0">
                <a:solidFill>
                  <a:srgbClr val="375F92"/>
                </a:solidFill>
                <a:latin typeface="Calibri"/>
                <a:cs typeface="Calibri"/>
              </a:rPr>
              <a:t>„ТВОЕТО </a:t>
            </a:r>
            <a:r>
              <a:rPr sz="1800" b="1" spc="-15" dirty="0">
                <a:solidFill>
                  <a:srgbClr val="375F92"/>
                </a:solidFill>
                <a:latin typeface="Calibri"/>
                <a:cs typeface="Calibri"/>
              </a:rPr>
              <a:t>БЪДЕЩЕ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В </a:t>
            </a:r>
            <a:r>
              <a:rPr sz="1800" b="1" spc="-25" dirty="0">
                <a:solidFill>
                  <a:srgbClr val="375F92"/>
                </a:solidFill>
                <a:latin typeface="Calibri"/>
                <a:cs typeface="Calibri"/>
              </a:rPr>
              <a:t>БЪЛГАРИЯ“</a:t>
            </a:r>
            <a:r>
              <a:rPr sz="1800" b="1" spc="6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ПРИ:</a:t>
            </a:r>
            <a:endParaRPr sz="1800">
              <a:latin typeface="Calibri"/>
              <a:cs typeface="Calibri"/>
            </a:endParaRPr>
          </a:p>
          <a:p>
            <a:pPr marL="379095" indent="-287020">
              <a:lnSpc>
                <a:spcPct val="100000"/>
              </a:lnSpc>
              <a:buFont typeface="Arial"/>
              <a:buChar char="•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облекчени условия за кандидатсване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и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бързо</a:t>
            </a:r>
            <a:r>
              <a:rPr sz="1800" spc="4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решение</a:t>
            </a:r>
            <a:endParaRPr sz="1800">
              <a:latin typeface="Calibri"/>
              <a:cs typeface="Calibri"/>
            </a:endParaRPr>
          </a:p>
          <a:p>
            <a:pPr marL="379095" indent="-287020">
              <a:lnSpc>
                <a:spcPct val="100000"/>
              </a:lnSpc>
              <a:buFont typeface="Arial"/>
              <a:buChar char="•"/>
              <a:tabLst>
                <a:tab pos="379095" algn="l"/>
                <a:tab pos="379730" algn="l"/>
              </a:tabLst>
            </a:pP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без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такси</a:t>
            </a:r>
            <a:r>
              <a:rPr sz="1800" spc="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покредита</a:t>
            </a:r>
            <a:endParaRPr sz="1800">
              <a:latin typeface="Calibri"/>
              <a:cs typeface="Calibri"/>
            </a:endParaRPr>
          </a:p>
          <a:p>
            <a:pPr marL="379095" indent="-287020">
              <a:lnSpc>
                <a:spcPct val="100000"/>
              </a:lnSpc>
              <a:buFont typeface="Arial"/>
              <a:buChar char="•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атрактивни лихвени условия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8114" y="120715"/>
            <a:ext cx="11560029" cy="676113"/>
          </a:xfrm>
          <a:prstGeom prst="rect">
            <a:avLst/>
          </a:prstGeom>
          <a:solidFill>
            <a:srgbClr val="00AEEA"/>
          </a:solidFill>
        </p:spPr>
        <p:txBody>
          <a:bodyPr wrap="square" lIns="119948" tIns="29987" rIns="119948" bIns="29987" rtlCol="0">
            <a:spAutoFit/>
          </a:bodyPr>
          <a:lstStyle/>
          <a:p>
            <a:pPr algn="ctr" defTabSz="848985"/>
            <a:r>
              <a:rPr lang="ru-RU" sz="2000" b="1" dirty="0">
                <a:solidFill>
                  <a:prstClr val="white"/>
                </a:solidFill>
                <a:latin typeface="Montserrat" panose="00000500000000000000" pitchFamily="2" charset="-52"/>
                <a:cs typeface="Calibri" panose="020F0502020204030204" pitchFamily="34" charset="0"/>
                <a:sym typeface="Calibri" panose="020F0502020204030204" pitchFamily="34" charset="0"/>
              </a:rPr>
              <a:t>Стипендии "Фулбрайт" </a:t>
            </a:r>
          </a:p>
          <a:p>
            <a:pPr algn="ctr" defTabSz="848985"/>
            <a:r>
              <a:rPr lang="ru-RU" sz="2000" b="1" dirty="0">
                <a:solidFill>
                  <a:prstClr val="white"/>
                </a:solidFill>
                <a:latin typeface="Montserrat" panose="00000500000000000000" pitchFamily="2" charset="-52"/>
                <a:cs typeface="Calibri" panose="020F0502020204030204" pitchFamily="34" charset="0"/>
                <a:sym typeface="Calibri" panose="020F0502020204030204" pitchFamily="34" charset="0"/>
              </a:rPr>
              <a:t>за преподавателска и изследователска дейност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2598" y="134285"/>
            <a:ext cx="1891305" cy="71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297" y="190609"/>
            <a:ext cx="833944" cy="4362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BBBBD0-D00A-4F3F-BB6E-C5F50FC2B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5445" y="1660984"/>
            <a:ext cx="3294880" cy="24726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CB09DC-0D39-4B2E-AE38-70C7B8D72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422" y="4264635"/>
            <a:ext cx="3294880" cy="24726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7A9399B-CEE7-4FE2-AA11-B5CC413CB1EB}"/>
              </a:ext>
            </a:extLst>
          </p:cNvPr>
          <p:cNvSpPr txBox="1"/>
          <p:nvPr/>
        </p:nvSpPr>
        <p:spPr>
          <a:xfrm>
            <a:off x="1131874" y="4623797"/>
            <a:ext cx="60946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Основно изискване за участие в конкурса: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защитена докторска степен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Продължителност: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от 3 до 5 месеца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Брой: 5-9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на година (в зависимост от бюджета)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Покана: 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изисква се официално писмо-покана от образователна или изследователска институция в САЩ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D04D14-AF3E-4783-BFBD-06B1BA5103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6459" y="1891923"/>
            <a:ext cx="3016737" cy="2010792"/>
          </a:xfrm>
          <a:prstGeom prst="rect">
            <a:avLst/>
          </a:prstGeom>
        </p:spPr>
      </p:pic>
      <p:pic>
        <p:nvPicPr>
          <p:cNvPr id="5" name="Picture 4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9F482CF3-506B-89D1-1661-27942EB7D2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11" y="1134500"/>
            <a:ext cx="48387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63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3483" y="125809"/>
            <a:ext cx="612775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Стипендии</a:t>
            </a:r>
            <a:r>
              <a:rPr spc="-5" dirty="0"/>
              <a:t> “ФУЛБРАЙТ”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за изследователска </a:t>
            </a:r>
            <a:r>
              <a:rPr dirty="0"/>
              <a:t>дейност на</a:t>
            </a:r>
            <a:r>
              <a:rPr spc="40" dirty="0"/>
              <a:t> </a:t>
            </a:r>
            <a:r>
              <a:rPr spc="-5" dirty="0"/>
              <a:t>докторанти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4116" y="1502674"/>
            <a:ext cx="566356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Профил: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Статут на редовен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или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задочен</a:t>
            </a:r>
            <a:r>
              <a:rPr sz="1800" spc="1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докторант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Продължителност: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до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6</a:t>
            </a:r>
            <a:r>
              <a:rPr sz="1800" spc="-2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месеца</a:t>
            </a:r>
            <a:endParaRPr sz="1800">
              <a:latin typeface="Calibri"/>
              <a:cs typeface="Calibri"/>
            </a:endParaRPr>
          </a:p>
          <a:p>
            <a:pPr marL="12700" marR="33655">
              <a:lnSpc>
                <a:spcPct val="100000"/>
              </a:lnSpc>
            </a:pP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Стойност: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Месечна </a:t>
            </a:r>
            <a:r>
              <a:rPr sz="1800" spc="-15" dirty="0">
                <a:solidFill>
                  <a:srgbClr val="375F92"/>
                </a:solidFill>
                <a:latin typeface="Calibri"/>
                <a:cs typeface="Calibri"/>
              </a:rPr>
              <a:t>издръжка,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двупосочен билет до </a:t>
            </a:r>
            <a:r>
              <a:rPr sz="1800" spc="10" dirty="0">
                <a:solidFill>
                  <a:srgbClr val="375F92"/>
                </a:solidFill>
                <a:latin typeface="Calibri"/>
                <a:cs typeface="Calibri"/>
              </a:rPr>
              <a:t>САЩ, 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здравна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застраховка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Брой: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1-2 на </a:t>
            </a:r>
            <a:r>
              <a:rPr sz="1800" spc="-15" dirty="0">
                <a:solidFill>
                  <a:srgbClr val="375F92"/>
                </a:solidFill>
                <a:latin typeface="Calibri"/>
                <a:cs typeface="Calibri"/>
              </a:rPr>
              <a:t>година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в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зависимост от</a:t>
            </a:r>
            <a:r>
              <a:rPr sz="1800" spc="7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375F92"/>
                </a:solidFill>
                <a:latin typeface="Calibri"/>
                <a:cs typeface="Calibri"/>
              </a:rPr>
              <a:t>бюджета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Покана: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изисква се официално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писмо-покана от 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образователна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или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изследователска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институция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в САЩ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за 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специалностите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икономика,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право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и</a:t>
            </a:r>
            <a:r>
              <a:rPr sz="1800" spc="5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архитектура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098535" y="4422647"/>
            <a:ext cx="2988563" cy="22433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7931" y="4486655"/>
            <a:ext cx="2901695" cy="21793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92923" y="1722119"/>
            <a:ext cx="4486655" cy="25237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89603" y="4175759"/>
            <a:ext cx="3575303" cy="26822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0933" y="125809"/>
            <a:ext cx="557593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Стипендии</a:t>
            </a:r>
            <a:r>
              <a:rPr spc="-5" dirty="0"/>
              <a:t> </a:t>
            </a:r>
            <a:r>
              <a:rPr dirty="0"/>
              <a:t>"Фулбрайт"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за </a:t>
            </a:r>
            <a:r>
              <a:rPr dirty="0"/>
              <a:t>развитие на гражданското</a:t>
            </a:r>
            <a:r>
              <a:rPr spc="-55" dirty="0"/>
              <a:t> </a:t>
            </a:r>
            <a:r>
              <a:rPr spc="-5" dirty="0"/>
              <a:t>общество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94276" y="1097280"/>
            <a:ext cx="4431791" cy="31455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23247" y="1097280"/>
            <a:ext cx="2363723" cy="3145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19502" y="4198180"/>
            <a:ext cx="5815965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5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Профил: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програмата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е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предназначена за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представители 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на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български неправителствени организации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Clr>
                <a:srgbClr val="001F5F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Продължителност: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от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3 </a:t>
            </a: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до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5</a:t>
            </a: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месеца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Clr>
                <a:srgbClr val="001F5F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Брой: 1-3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на </a:t>
            </a:r>
            <a:r>
              <a:rPr sz="1800" spc="-15" dirty="0">
                <a:solidFill>
                  <a:srgbClr val="375F92"/>
                </a:solidFill>
                <a:latin typeface="Calibri"/>
                <a:cs typeface="Calibri"/>
              </a:rPr>
              <a:t>година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(в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зависимост от</a:t>
            </a:r>
            <a:r>
              <a:rPr sz="1800" spc="8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375F92"/>
                </a:solidFill>
                <a:latin typeface="Calibri"/>
                <a:cs typeface="Calibri"/>
              </a:rPr>
              <a:t>бюджета)</a:t>
            </a:r>
            <a:endParaRPr sz="1800">
              <a:latin typeface="Calibri"/>
              <a:cs typeface="Calibri"/>
            </a:endParaRPr>
          </a:p>
          <a:p>
            <a:pPr marL="299085" marR="578485" indent="-287020">
              <a:lnSpc>
                <a:spcPct val="150000"/>
              </a:lnSpc>
              <a:buClr>
                <a:srgbClr val="001F5F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b="1" spc="-10" dirty="0">
                <a:solidFill>
                  <a:srgbClr val="375F92"/>
                </a:solidFill>
                <a:latin typeface="Calibri"/>
                <a:cs typeface="Calibri"/>
              </a:rPr>
              <a:t>Покана: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изисква се официално писмо-покана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от 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неправителствена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или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научна организация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в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САЩ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6596" y="1097279"/>
            <a:ext cx="4291584" cy="32186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7042" y="125809"/>
            <a:ext cx="26416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КРАЙНИ</a:t>
            </a:r>
            <a:r>
              <a:rPr spc="-75" dirty="0"/>
              <a:t> </a:t>
            </a:r>
            <a:r>
              <a:rPr dirty="0"/>
              <a:t>СРОКОВЕ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2400" y="1207363"/>
            <a:ext cx="6324600" cy="4973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375F92"/>
                </a:solidFill>
                <a:latin typeface="Calibri"/>
                <a:cs typeface="Calibri"/>
              </a:rPr>
              <a:t>КРАЕН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СРОК ЗА ПОДАВАНЕ НА ДОКУМЕНТИ ЗА</a:t>
            </a:r>
            <a:r>
              <a:rPr sz="1800" spc="-8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СТИПЕНДИИ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solidFill>
                  <a:srgbClr val="375F92"/>
                </a:solidFill>
                <a:latin typeface="Calibri"/>
                <a:cs typeface="Calibri"/>
              </a:rPr>
              <a:t>«ФУЛБРАЙТ»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ЗА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202</a:t>
            </a:r>
            <a:r>
              <a:rPr lang="en-US" sz="1800" spc="-5" dirty="0">
                <a:solidFill>
                  <a:srgbClr val="375F92"/>
                </a:solidFill>
                <a:latin typeface="Calibri"/>
                <a:cs typeface="Calibri"/>
              </a:rPr>
              <a:t>5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-202</a:t>
            </a:r>
            <a:r>
              <a:rPr lang="en-US" sz="1800" spc="-5" dirty="0">
                <a:solidFill>
                  <a:srgbClr val="375F92"/>
                </a:solidFill>
                <a:latin typeface="Calibri"/>
                <a:cs typeface="Calibri"/>
              </a:rPr>
              <a:t>6</a:t>
            </a:r>
            <a:r>
              <a:rPr sz="1800" spc="5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375F92"/>
                </a:solidFill>
                <a:latin typeface="Calibri"/>
                <a:cs typeface="Calibri"/>
              </a:rPr>
              <a:t>г.: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За магистри и докторанти – 1</a:t>
            </a:r>
            <a:r>
              <a:rPr lang="en-US" sz="1800" b="1" dirty="0">
                <a:solidFill>
                  <a:srgbClr val="375F92"/>
                </a:solidFill>
                <a:latin typeface="Calibri"/>
                <a:cs typeface="Calibri"/>
              </a:rPr>
              <a:t>0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375F92"/>
                </a:solidFill>
                <a:latin typeface="Calibri"/>
                <a:cs typeface="Calibri"/>
              </a:rPr>
              <a:t>май, </a:t>
            </a:r>
            <a:r>
              <a:rPr sz="1800" b="1" dirty="0">
                <a:solidFill>
                  <a:srgbClr val="375F92"/>
                </a:solidFill>
                <a:latin typeface="Calibri"/>
                <a:cs typeface="Calibri"/>
              </a:rPr>
              <a:t>202</a:t>
            </a:r>
            <a:r>
              <a:rPr lang="en-US" sz="1800" b="1" dirty="0">
                <a:solidFill>
                  <a:srgbClr val="375F92"/>
                </a:solidFill>
                <a:latin typeface="Calibri"/>
                <a:cs typeface="Calibri"/>
              </a:rPr>
              <a:t>4</a:t>
            </a:r>
            <a:r>
              <a:rPr sz="1800" b="1" spc="3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b="1" spc="-40" dirty="0">
                <a:solidFill>
                  <a:srgbClr val="375F92"/>
                </a:solidFill>
                <a:latin typeface="Calibri"/>
                <a:cs typeface="Calibri"/>
              </a:rPr>
              <a:t>г.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Calibri"/>
              <a:cs typeface="Calibri"/>
            </a:endParaRPr>
          </a:p>
          <a:p>
            <a:pPr marL="12700" marR="283210">
              <a:lnSpc>
                <a:spcPct val="100000"/>
              </a:lnSpc>
            </a:pP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Представянето на резултати от TOEFL и </a:t>
            </a:r>
            <a:r>
              <a:rPr sz="1800" spc="-20" dirty="0">
                <a:solidFill>
                  <a:srgbClr val="375F92"/>
                </a:solidFill>
                <a:latin typeface="Calibri"/>
                <a:cs typeface="Calibri"/>
              </a:rPr>
              <a:t>GRE/GMAT </a:t>
            </a:r>
            <a:r>
              <a:rPr sz="1800" dirty="0" err="1">
                <a:solidFill>
                  <a:srgbClr val="375F92"/>
                </a:solidFill>
                <a:latin typeface="Calibri"/>
                <a:cs typeface="Calibri"/>
              </a:rPr>
              <a:t>до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 1</a:t>
            </a:r>
            <a:r>
              <a:rPr lang="en-US" sz="1800" dirty="0">
                <a:solidFill>
                  <a:srgbClr val="375F92"/>
                </a:solidFill>
                <a:latin typeface="Calibri"/>
                <a:cs typeface="Calibri"/>
              </a:rPr>
              <a:t>0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5" dirty="0" err="1">
                <a:solidFill>
                  <a:srgbClr val="375F92"/>
                </a:solidFill>
                <a:latin typeface="Calibri"/>
                <a:cs typeface="Calibri"/>
              </a:rPr>
              <a:t>май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202</a:t>
            </a:r>
            <a:r>
              <a:rPr lang="en-US" sz="1800" dirty="0">
                <a:solidFill>
                  <a:srgbClr val="375F92"/>
                </a:solidFill>
                <a:latin typeface="Calibri"/>
                <a:cs typeface="Calibri"/>
              </a:rPr>
              <a:t>4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45" dirty="0">
                <a:solidFill>
                  <a:srgbClr val="375F92"/>
                </a:solidFill>
                <a:latin typeface="Calibri"/>
                <a:cs typeface="Calibri"/>
              </a:rPr>
              <a:t>г.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се счита за предимство при кандидатстване.  Краен срок за представяне на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официални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резултати </a:t>
            </a:r>
            <a:r>
              <a:rPr sz="1800" dirty="0" err="1">
                <a:solidFill>
                  <a:srgbClr val="375F92"/>
                </a:solidFill>
                <a:latin typeface="Calibri"/>
                <a:cs typeface="Calibri"/>
              </a:rPr>
              <a:t>от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15" dirty="0" err="1">
                <a:solidFill>
                  <a:srgbClr val="375F92"/>
                </a:solidFill>
                <a:latin typeface="Calibri"/>
                <a:cs typeface="Calibri"/>
              </a:rPr>
              <a:t>тестовете</a:t>
            </a:r>
            <a:r>
              <a:rPr lang="en-US" sz="1800" spc="-1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lang="bg-BG" sz="1800" spc="-15" dirty="0">
                <a:solidFill>
                  <a:srgbClr val="375F92"/>
                </a:solidFill>
                <a:latin typeface="Calibri"/>
                <a:cs typeface="Calibri"/>
              </a:rPr>
              <a:t>за номинираните кандидати</a:t>
            </a:r>
            <a:r>
              <a:rPr sz="1800" spc="-15" dirty="0">
                <a:solidFill>
                  <a:srgbClr val="375F92"/>
                </a:solidFill>
                <a:latin typeface="Calibri"/>
                <a:cs typeface="Calibri"/>
              </a:rPr>
              <a:t>: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15 септември, </a:t>
            </a: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202</a:t>
            </a:r>
            <a:r>
              <a:rPr lang="en-US" sz="1800" spc="-5" dirty="0">
                <a:solidFill>
                  <a:srgbClr val="375F92"/>
                </a:solidFill>
                <a:latin typeface="Calibri"/>
                <a:cs typeface="Calibri"/>
              </a:rPr>
              <a:t>4</a:t>
            </a:r>
            <a:r>
              <a:rPr sz="1800" spc="-2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spc="-85" dirty="0">
                <a:solidFill>
                  <a:srgbClr val="375F92"/>
                </a:solidFill>
                <a:latin typeface="Calibri"/>
                <a:cs typeface="Calibri"/>
              </a:rPr>
              <a:t>г.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 dirty="0">
              <a:latin typeface="Calibri"/>
              <a:cs typeface="Calibri"/>
            </a:endParaRPr>
          </a:p>
          <a:p>
            <a:pPr marL="13335" marR="1021715" indent="-635">
              <a:lnSpc>
                <a:spcPct val="100000"/>
              </a:lnSpc>
            </a:pP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Линк към страницата за </a:t>
            </a:r>
            <a:r>
              <a:rPr sz="1800" dirty="0" err="1">
                <a:solidFill>
                  <a:srgbClr val="375F92"/>
                </a:solidFill>
                <a:latin typeface="Calibri"/>
                <a:cs typeface="Calibri"/>
              </a:rPr>
              <a:t>кандидатстване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:</a:t>
            </a:r>
            <a:r>
              <a:rPr lang="bg-BG" sz="18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lang="en-US" sz="1800">
                <a:solidFill>
                  <a:srgbClr val="375F92"/>
                </a:solidFill>
                <a:latin typeface="Calibri"/>
                <a:cs typeface="Calibri"/>
                <a:hlinkClick r:id="rId5"/>
              </a:rPr>
              <a:t>https://www.fulbright.bg/magistratura-doktorantura-sasht/</a:t>
            </a:r>
            <a:r>
              <a:rPr lang="en-US" sz="180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 dirty="0">
              <a:latin typeface="Calibri"/>
              <a:cs typeface="Calibri"/>
            </a:endParaRPr>
          </a:p>
          <a:p>
            <a:pPr marL="12700" marR="3092450">
              <a:lnSpc>
                <a:spcPct val="100000"/>
              </a:lnSpc>
            </a:pPr>
            <a:r>
              <a:rPr sz="1800" spc="-5" dirty="0">
                <a:solidFill>
                  <a:srgbClr val="375F92"/>
                </a:solidFill>
                <a:latin typeface="Calibri"/>
                <a:cs typeface="Calibri"/>
              </a:rPr>
              <a:t>Информация на fulbright.bg  Централен офис: София,  </a:t>
            </a:r>
            <a:r>
              <a:rPr sz="1800" spc="-20" dirty="0">
                <a:solidFill>
                  <a:srgbClr val="375F92"/>
                </a:solidFill>
                <a:latin typeface="Calibri"/>
                <a:cs typeface="Calibri"/>
              </a:rPr>
              <a:t>бул. </a:t>
            </a: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Витоша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№ 12, </a:t>
            </a:r>
            <a:r>
              <a:rPr sz="1800" spc="-30" dirty="0">
                <a:solidFill>
                  <a:srgbClr val="375F92"/>
                </a:solidFill>
                <a:latin typeface="Calibri"/>
                <a:cs typeface="Calibri"/>
              </a:rPr>
              <a:t>ет.</a:t>
            </a:r>
            <a:r>
              <a:rPr sz="1800" spc="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5,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375F92"/>
                </a:solidFill>
                <a:latin typeface="Calibri"/>
                <a:cs typeface="Calibri"/>
              </a:rPr>
              <a:t>тел: </a:t>
            </a:r>
            <a:r>
              <a:rPr sz="1800" dirty="0">
                <a:solidFill>
                  <a:srgbClr val="375F92"/>
                </a:solidFill>
                <a:latin typeface="Calibri"/>
                <a:cs typeface="Calibri"/>
              </a:rPr>
              <a:t>+359 879164095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617964" y="3590544"/>
            <a:ext cx="2159507" cy="28803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90972" y="3654552"/>
            <a:ext cx="4126991" cy="27508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52004" y="797052"/>
            <a:ext cx="4125467" cy="27508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46148" y="125809"/>
            <a:ext cx="390334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304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СТИПЕНДИИ ФУЛБРАЙТ  </a:t>
            </a:r>
            <a:r>
              <a:rPr spc="5" dirty="0"/>
              <a:t>ЗА </a:t>
            </a:r>
            <a:r>
              <a:rPr spc="-5" dirty="0"/>
              <a:t>БЪЛГАРСКИ</a:t>
            </a:r>
            <a:r>
              <a:rPr spc="-85" dirty="0"/>
              <a:t> </a:t>
            </a:r>
            <a:r>
              <a:rPr spc="-5" dirty="0"/>
              <a:t>ГРАЖДАНИ</a:t>
            </a:r>
          </a:p>
        </p:txBody>
      </p:sp>
      <p:sp>
        <p:nvSpPr>
          <p:cNvPr id="3" name="object 3"/>
          <p:cNvSpPr/>
          <p:nvPr/>
        </p:nvSpPr>
        <p:spPr>
          <a:xfrm>
            <a:off x="492251" y="134112"/>
            <a:ext cx="1891271" cy="719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5723" y="190500"/>
            <a:ext cx="835151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6853" y="1981200"/>
            <a:ext cx="3551554" cy="5982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375F92"/>
                </a:solidFill>
                <a:latin typeface="Calibri"/>
                <a:cs typeface="Calibri"/>
                <a:hlinkClick r:id="rId5"/>
              </a:rPr>
              <a:t>www.fulbright.bg </a:t>
            </a:r>
            <a:r>
              <a:rPr sz="2000" spc="-1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800" u="heavy" spc="5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ww</a:t>
            </a:r>
            <a:r>
              <a:rPr sz="1800" u="heavy" spc="-125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w</a:t>
            </a:r>
            <a:r>
              <a:rPr sz="1800" u="heavy" spc="-35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.f</a:t>
            </a:r>
            <a:r>
              <a:rPr sz="1800" u="heavy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a</a:t>
            </a:r>
            <a:r>
              <a:rPr sz="1800" u="heavy" spc="-10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c</a:t>
            </a:r>
            <a:r>
              <a:rPr sz="1800" u="heavy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eb</a:t>
            </a:r>
            <a:r>
              <a:rPr sz="1800" u="heavy" spc="-5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ook</a:t>
            </a:r>
            <a:r>
              <a:rPr sz="1800" u="heavy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.</a:t>
            </a:r>
            <a:r>
              <a:rPr sz="1800" u="heavy" spc="-20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c</a:t>
            </a:r>
            <a:r>
              <a:rPr sz="1800" u="heavy" spc="-5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o</a:t>
            </a:r>
            <a:r>
              <a:rPr sz="1800" u="heavy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m/fu</a:t>
            </a:r>
            <a:r>
              <a:rPr sz="1800" u="heavy" spc="-5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l</a:t>
            </a:r>
            <a:r>
              <a:rPr sz="1800" u="heavy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b</a:t>
            </a:r>
            <a:r>
              <a:rPr sz="1800" u="heavy" spc="-5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1800" u="heavy" spc="-10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i</a:t>
            </a:r>
            <a:r>
              <a:rPr sz="1800" u="heavy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g</a:t>
            </a:r>
            <a:r>
              <a:rPr sz="1800" u="heavy" spc="-10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h</a:t>
            </a:r>
            <a:r>
              <a:rPr sz="1800" u="heavy" spc="-5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t</a:t>
            </a:r>
            <a:r>
              <a:rPr sz="1800" u="heavy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.bu</a:t>
            </a:r>
            <a:r>
              <a:rPr sz="1800" u="heavy" spc="-5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l</a:t>
            </a:r>
            <a:r>
              <a:rPr sz="1800" u="heavy" spc="-35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g</a:t>
            </a:r>
            <a:r>
              <a:rPr sz="1800" u="heavy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a</a:t>
            </a:r>
            <a:r>
              <a:rPr sz="1800" u="heavy" spc="-5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1800" u="heavy" spc="-10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i</a:t>
            </a:r>
            <a:r>
              <a:rPr sz="1800" u="heavy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  <a:hlinkClick r:id="rId6"/>
              </a:rPr>
              <a:t>a 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6853" y="5919496"/>
            <a:ext cx="2465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375F92"/>
                </a:solidFill>
                <a:latin typeface="Calibri"/>
                <a:cs typeface="Calibri"/>
              </a:rPr>
              <a:t>Свържете </a:t>
            </a:r>
            <a:r>
              <a:rPr sz="2400" b="1" dirty="0">
                <a:solidFill>
                  <a:srgbClr val="375F92"/>
                </a:solidFill>
                <a:latin typeface="Calibri"/>
                <a:cs typeface="Calibri"/>
              </a:rPr>
              <a:t>се с</a:t>
            </a:r>
            <a:r>
              <a:rPr sz="2400" b="1" spc="-10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375F92"/>
                </a:solidFill>
                <a:latin typeface="Calibri"/>
                <a:cs typeface="Calibri"/>
              </a:rPr>
              <a:t>нас!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30086" y="1090325"/>
            <a:ext cx="608965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Мария</a:t>
            </a:r>
            <a:r>
              <a:rPr sz="2000" spc="-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375F92"/>
                </a:solidFill>
                <a:latin typeface="Calibri"/>
                <a:cs typeface="Calibri"/>
              </a:rPr>
              <a:t>Костова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Програмен </a:t>
            </a:r>
            <a:r>
              <a:rPr sz="2000" spc="-10" dirty="0">
                <a:solidFill>
                  <a:srgbClr val="375F92"/>
                </a:solidFill>
                <a:latin typeface="Calibri"/>
                <a:cs typeface="Calibri"/>
              </a:rPr>
              <a:t>координатор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за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стипендианти </a:t>
            </a:r>
            <a:r>
              <a:rPr sz="2000" spc="-10" dirty="0">
                <a:solidFill>
                  <a:srgbClr val="375F92"/>
                </a:solidFill>
                <a:latin typeface="Calibri"/>
                <a:cs typeface="Calibri"/>
              </a:rPr>
              <a:t>от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България  Българо-американска комисия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за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образователен</a:t>
            </a:r>
            <a:r>
              <a:rPr sz="2000" spc="-13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</a:rPr>
              <a:t>обмен </a:t>
            </a:r>
            <a:r>
              <a:rPr sz="2000" spc="-5" dirty="0">
                <a:solidFill>
                  <a:srgbClr val="375F92"/>
                </a:solidFill>
                <a:latin typeface="Calibri"/>
                <a:cs typeface="Calibri"/>
                <a:hlinkClick r:id="rId7"/>
              </a:rPr>
              <a:t> </a:t>
            </a:r>
            <a:r>
              <a:rPr sz="2000" spc="-10" dirty="0">
                <a:solidFill>
                  <a:srgbClr val="375F92"/>
                </a:solidFill>
                <a:latin typeface="Calibri"/>
                <a:cs typeface="Calibri"/>
                <a:hlinkClick r:id="rId7"/>
              </a:rPr>
              <a:t>MKostova@fulbright.bg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5" dirty="0">
                <a:solidFill>
                  <a:srgbClr val="375F92"/>
                </a:solidFill>
                <a:latin typeface="Calibri"/>
                <a:cs typeface="Calibri"/>
              </a:rPr>
              <a:t>тел:</a:t>
            </a:r>
            <a:r>
              <a:rPr sz="2000" spc="-1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375F92"/>
                </a:solidFill>
                <a:latin typeface="Calibri"/>
                <a:cs typeface="Calibri"/>
              </a:rPr>
              <a:t>0879164095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65932" y="2851404"/>
            <a:ext cx="7060691" cy="28681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622B6E6C630E4689CB2E046CE600BE" ma:contentTypeVersion="16" ma:contentTypeDescription="Create a new document." ma:contentTypeScope="" ma:versionID="54c91ca0dc46adf254859056aa940e6b">
  <xsd:schema xmlns:xsd="http://www.w3.org/2001/XMLSchema" xmlns:xs="http://www.w3.org/2001/XMLSchema" xmlns:p="http://schemas.microsoft.com/office/2006/metadata/properties" xmlns:ns2="ffe4e0e6-dd5c-4adb-86e5-c83044c35fc0" xmlns:ns3="0b7d3cad-b5fe-4936-8ba1-210ceccd0d4d" targetNamespace="http://schemas.microsoft.com/office/2006/metadata/properties" ma:root="true" ma:fieldsID="ea52e4a91a7f873310e0cb356cffe51f" ns2:_="" ns3:_="">
    <xsd:import namespace="ffe4e0e6-dd5c-4adb-86e5-c83044c35fc0"/>
    <xsd:import namespace="0b7d3cad-b5fe-4936-8ba1-210ceccd0d4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e4e0e6-dd5c-4adb-86e5-c83044c35fc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db8cdfc-44e9-406c-949a-346f7128e4d3}" ma:internalName="TaxCatchAll" ma:showField="CatchAllData" ma:web="ffe4e0e6-dd5c-4adb-86e5-c83044c35f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7d3cad-b5fe-4936-8ba1-210ceccd0d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8385d60-2de2-4ab1-99dc-26446e7454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605EF03-2BA4-48B6-8974-3A41C29E2A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e4e0e6-dd5c-4adb-86e5-c83044c35fc0"/>
    <ds:schemaRef ds:uri="0b7d3cad-b5fe-4936-8ba1-210ceccd0d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53E15D6-70BD-46B0-AAF6-CB25310B16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1345</Words>
  <Application>Microsoft Office PowerPoint</Application>
  <PresentationFormat>Widescreen</PresentationFormat>
  <Paragraphs>157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СТИПЕНДИИ ФУЛБРАЙТ  ЗА БЪЛГАРСКИ ГРАЖДАНИ</vt:lpstr>
      <vt:lpstr>Програма „Фулбрайт“ – история и структура</vt:lpstr>
      <vt:lpstr>Програма “Фулбрайт”  в цифри</vt:lpstr>
      <vt:lpstr>Българо-американска комисия „Фулбрайт“</vt:lpstr>
      <vt:lpstr>PowerPoint Presentation</vt:lpstr>
      <vt:lpstr>Стипендианти на «Фулбрайт» – България</vt:lpstr>
      <vt:lpstr>ОБЩИ ИЗИСКВАНИЯ ЗА УЧАСТИЕ В КОНКУРСИТЕ</vt:lpstr>
      <vt:lpstr>Условия на стипендията</vt:lpstr>
      <vt:lpstr>Избор на университети</vt:lpstr>
      <vt:lpstr>Стипендии “Фулбрайт” за магистърски и докторски програми</vt:lpstr>
      <vt:lpstr>Стипендии “Фулбрайт” за магистърски и докторски програми</vt:lpstr>
      <vt:lpstr>Времева рамка</vt:lpstr>
      <vt:lpstr>Стипендии “ФУЛБРАЙТ – Благодарност Към Скандинавия”</vt:lpstr>
      <vt:lpstr>СТИПЕНДИИ ФУЛБРАЙТ  ЗА БЪЛГАРСКИ ГРАЖДАНИ</vt:lpstr>
      <vt:lpstr>Програма за студентско кредитиране  от Токуда Банк и АБФ</vt:lpstr>
      <vt:lpstr>PowerPoint Presentation</vt:lpstr>
      <vt:lpstr>Стипендии “ФУЛБРАЙТ” за изследователска дейност на докторанти</vt:lpstr>
      <vt:lpstr>Стипендии "Фулбрайт" за развитие на гражданското общество</vt:lpstr>
      <vt:lpstr>КРАЙНИ СРОКОВЕ</vt:lpstr>
      <vt:lpstr>СТИПЕНДИИ ФУЛБРАЙТ  ЗА БЪЛГАРСКИ ГРАЖДАНИ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Katia</dc:creator>
  <cp:lastModifiedBy>Maria Kostova</cp:lastModifiedBy>
  <cp:revision>3</cp:revision>
  <dcterms:created xsi:type="dcterms:W3CDTF">2023-02-16T08:12:01Z</dcterms:created>
  <dcterms:modified xsi:type="dcterms:W3CDTF">2024-02-21T08:15:39Z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2022-02-11T00:00:00Z</vt:filetime>
  </property>
  <property fmtid="{D5CDD505-2E9C-101B-9397-08002B2CF9AE}" pid="3" name="Creator">
    <vt:lpwstr>Acrobat PDFMaker 20 for PowerPoint</vt:lpwstr>
  </property>
  <property fmtid="{D5CDD505-2E9C-101B-9397-08002B2CF9AE}" pid="4" name="LastSaved">
    <vt:filetime>2023-02-16T00:00:00Z</vt:filetime>
  </property>
</Properties>
</file>